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8.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9.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10.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52" r:id="rId2"/>
    <p:sldMasterId id="2147483648" r:id="rId3"/>
    <p:sldMasterId id="2147483650" r:id="rId4"/>
    <p:sldMasterId id="2147483654" r:id="rId5"/>
    <p:sldMasterId id="2147483658" r:id="rId6"/>
    <p:sldMasterId id="2147483660" r:id="rId7"/>
    <p:sldMasterId id="2147483662" r:id="rId8"/>
    <p:sldMasterId id="2147483664" r:id="rId9"/>
    <p:sldMasterId id="2147483666" r:id="rId10"/>
    <p:sldMasterId id="2147483668" r:id="rId11"/>
  </p:sldMasterIdLst>
  <p:notesMasterIdLst>
    <p:notesMasterId r:id="rId20"/>
  </p:notesMasterIdLst>
  <p:handoutMasterIdLst>
    <p:handoutMasterId r:id="rId21"/>
  </p:handoutMasterIdLst>
  <p:sldIdLst>
    <p:sldId id="260" r:id="rId12"/>
    <p:sldId id="270" r:id="rId13"/>
    <p:sldId id="292" r:id="rId14"/>
    <p:sldId id="293" r:id="rId15"/>
    <p:sldId id="277" r:id="rId16"/>
    <p:sldId id="291" r:id="rId17"/>
    <p:sldId id="285" r:id="rId18"/>
    <p:sldId id="265" r:id="rId19"/>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F_KAS_startowe" id="{39D62F48-E917-4904-BC48-DFF526BCB5FC}">
          <p14:sldIdLst>
            <p14:sldId id="260"/>
          </p14:sldIdLst>
        </p14:section>
        <p14:section name="MF_KAS_srodek" id="{5F5C5854-BAB1-4AB6-A894-A7450BEFCDD6}">
          <p14:sldIdLst>
            <p14:sldId id="270"/>
            <p14:sldId id="292"/>
            <p14:sldId id="293"/>
            <p14:sldId id="277"/>
            <p14:sldId id="291"/>
            <p14:sldId id="285"/>
          </p14:sldIdLst>
        </p14:section>
        <p14:section name="MF_KAS_koncowe" id="{4D2FB628-BA0C-4101-9F9B-A23843DA94A5}">
          <p14:sldIdLst>
            <p14:sldId id="26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34" autoAdjust="0"/>
    <p:restoredTop sz="94590" autoAdjust="0"/>
  </p:normalViewPr>
  <p:slideViewPr>
    <p:cSldViewPr snapToGrid="0" showGuides="1">
      <p:cViewPr varScale="1">
        <p:scale>
          <a:sx n="64" d="100"/>
          <a:sy n="64" d="100"/>
        </p:scale>
        <p:origin x="596" y="36"/>
      </p:cViewPr>
      <p:guideLst/>
    </p:cSldViewPr>
  </p:slideViewPr>
  <p:notesTextViewPr>
    <p:cViewPr>
      <p:scale>
        <a:sx n="1" d="1"/>
        <a:sy n="1" d="1"/>
      </p:scale>
      <p:origin x="0" y="0"/>
    </p:cViewPr>
  </p:notesTextViewPr>
  <p:sorterViewPr>
    <p:cViewPr>
      <p:scale>
        <a:sx n="100" d="100"/>
        <a:sy n="100" d="100"/>
      </p:scale>
      <p:origin x="0" y="-8634"/>
    </p:cViewPr>
  </p:sorterViewPr>
  <p:notesViewPr>
    <p:cSldViewPr snapToGrid="0" showGuides="1">
      <p:cViewPr varScale="1">
        <p:scale>
          <a:sx n="105" d="100"/>
          <a:sy n="105" d="100"/>
        </p:scale>
        <p:origin x="2496" y="1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6981FF-A4C7-4AE2-BA2E-315BDFE4A662}" type="datetimeFigureOut">
              <a:rPr lang="pl-PL" smtClean="0"/>
              <a:t>20.11.2025</a:t>
            </a:fld>
            <a:endParaRPr lang="pl-PL"/>
          </a:p>
        </p:txBody>
      </p:sp>
      <p:sp>
        <p:nvSpPr>
          <p:cNvPr id="4" name="Symbol zastępczy stopki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E322AA-0756-4252-AF59-F0583F234722}" type="slidenum">
              <a:rPr lang="pl-PL" smtClean="0"/>
              <a:t>‹#›</a:t>
            </a:fld>
            <a:endParaRPr lang="pl-PL"/>
          </a:p>
        </p:txBody>
      </p:sp>
    </p:spTree>
    <p:extLst>
      <p:ext uri="{BB962C8B-B14F-4D97-AF65-F5344CB8AC3E}">
        <p14:creationId xmlns:p14="http://schemas.microsoft.com/office/powerpoint/2010/main" val="6559468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48235E-7442-4C39-8EF2-0BD7686D465C}" type="datetimeFigureOut">
              <a:rPr lang="pl-PL" smtClean="0"/>
              <a:t>20.11.2025</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C24805-2DDF-4A57-8734-426C6BBE1BBB}" type="slidenum">
              <a:rPr lang="pl-PL" smtClean="0"/>
              <a:t>‹#›</a:t>
            </a:fld>
            <a:endParaRPr lang="pl-PL"/>
          </a:p>
        </p:txBody>
      </p:sp>
    </p:spTree>
    <p:extLst>
      <p:ext uri="{BB962C8B-B14F-4D97-AF65-F5344CB8AC3E}">
        <p14:creationId xmlns:p14="http://schemas.microsoft.com/office/powerpoint/2010/main" val="668238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8C24805-2DDF-4A57-8734-426C6BBE1BBB}" type="slidenum">
              <a:rPr lang="pl-PL" smtClean="0"/>
              <a:t>2</a:t>
            </a:fld>
            <a:endParaRPr lang="pl-PL" dirty="0"/>
          </a:p>
        </p:txBody>
      </p:sp>
    </p:spTree>
    <p:extLst>
      <p:ext uri="{BB962C8B-B14F-4D97-AF65-F5344CB8AC3E}">
        <p14:creationId xmlns:p14="http://schemas.microsoft.com/office/powerpoint/2010/main" val="2973267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8C24805-2DDF-4A57-8734-426C6BBE1BBB}" type="slidenum">
              <a:rPr lang="pl-PL" smtClean="0"/>
              <a:t>3</a:t>
            </a:fld>
            <a:endParaRPr lang="pl-PL" dirty="0"/>
          </a:p>
        </p:txBody>
      </p:sp>
    </p:spTree>
    <p:extLst>
      <p:ext uri="{BB962C8B-B14F-4D97-AF65-F5344CB8AC3E}">
        <p14:creationId xmlns:p14="http://schemas.microsoft.com/office/powerpoint/2010/main" val="1923740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8C24805-2DDF-4A57-8734-426C6BBE1BBB}" type="slidenum">
              <a:rPr lang="pl-PL" smtClean="0"/>
              <a:t>4</a:t>
            </a:fld>
            <a:endParaRPr lang="pl-PL" dirty="0"/>
          </a:p>
        </p:txBody>
      </p:sp>
    </p:spTree>
    <p:extLst>
      <p:ext uri="{BB962C8B-B14F-4D97-AF65-F5344CB8AC3E}">
        <p14:creationId xmlns:p14="http://schemas.microsoft.com/office/powerpoint/2010/main" val="3365019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8C24805-2DDF-4A57-8734-426C6BBE1BBB}" type="slidenum">
              <a:rPr lang="pl-PL" smtClean="0"/>
              <a:t>5</a:t>
            </a:fld>
            <a:endParaRPr lang="pl-PL" dirty="0"/>
          </a:p>
        </p:txBody>
      </p:sp>
    </p:spTree>
    <p:extLst>
      <p:ext uri="{BB962C8B-B14F-4D97-AF65-F5344CB8AC3E}">
        <p14:creationId xmlns:p14="http://schemas.microsoft.com/office/powerpoint/2010/main" val="3964075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8C24805-2DDF-4A57-8734-426C6BBE1BBB}" type="slidenum">
              <a:rPr lang="pl-PL" smtClean="0"/>
              <a:t>6</a:t>
            </a:fld>
            <a:endParaRPr lang="pl-PL" dirty="0"/>
          </a:p>
        </p:txBody>
      </p:sp>
    </p:spTree>
    <p:extLst>
      <p:ext uri="{BB962C8B-B14F-4D97-AF65-F5344CB8AC3E}">
        <p14:creationId xmlns:p14="http://schemas.microsoft.com/office/powerpoint/2010/main" val="2905898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8C24805-2DDF-4A57-8734-426C6BBE1BBB}" type="slidenum">
              <a:rPr lang="pl-PL" smtClean="0"/>
              <a:t>7</a:t>
            </a:fld>
            <a:endParaRPr lang="pl-PL" dirty="0"/>
          </a:p>
        </p:txBody>
      </p:sp>
    </p:spTree>
    <p:extLst>
      <p:ext uri="{BB962C8B-B14F-4D97-AF65-F5344CB8AC3E}">
        <p14:creationId xmlns:p14="http://schemas.microsoft.com/office/powerpoint/2010/main" val="30194805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s://www.gov.pl/web/finance"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s://www.gov.pl/web/finance" TargetMode="Externa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s://www.gov.pl/web/finance" TargetMode="Externa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s://www.gov.pl/web/finance" TargetMode="External"/><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gov.pl/web/finance" TargetMode="External"/><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sp>
        <p:nvSpPr>
          <p:cNvPr id="11"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err="1">
                <a:solidFill>
                  <a:schemeClr val="bg1"/>
                </a:solidFill>
                <a:latin typeface="Lato Black" panose="020F0A02020204030203" pitchFamily="34" charset="-18"/>
              </a:rPr>
              <a:t>Ministry</a:t>
            </a:r>
            <a:r>
              <a:rPr lang="pl-PL" sz="900" b="1" spc="150" dirty="0">
                <a:solidFill>
                  <a:schemeClr val="bg1"/>
                </a:solidFill>
                <a:latin typeface="Lato Black" panose="020F0A02020204030203" pitchFamily="34" charset="-18"/>
              </a:rPr>
              <a:t> of Finance</a:t>
            </a:r>
            <a:r>
              <a:rPr lang="pl-PL" sz="900" b="1" spc="150" dirty="0">
                <a:solidFill>
                  <a:schemeClr val="bg1"/>
                </a:solidFill>
                <a:latin typeface="Lato" panose="020F0502020204030203" pitchFamily="34" charset="-18"/>
              </a:rPr>
              <a:t>  </a:t>
            </a:r>
            <a:r>
              <a:rPr lang="pl-PL" sz="900" spc="150" dirty="0">
                <a:solidFill>
                  <a:schemeClr val="bg1"/>
                </a:solidFill>
                <a:latin typeface="Lato" panose="020F0502020204030203" pitchFamily="34" charset="-18"/>
              </a:rPr>
              <a:t>/  gov.pl/</a:t>
            </a:r>
            <a:r>
              <a:rPr lang="pl-PL" sz="900" spc="150" dirty="0" err="1">
                <a:solidFill>
                  <a:schemeClr val="bg1"/>
                </a:solidFill>
                <a:latin typeface="Lato" panose="020F0502020204030203" pitchFamily="34" charset="-18"/>
              </a:rPr>
              <a:t>finance</a:t>
            </a:r>
            <a:endParaRPr lang="pl-PL" sz="900" spc="150" dirty="0">
              <a:solidFill>
                <a:schemeClr val="bg1"/>
              </a:solidFill>
              <a:latin typeface="Lato" panose="020F0502020204030203" pitchFamily="34" charset="-18"/>
            </a:endParaRPr>
          </a:p>
        </p:txBody>
      </p:sp>
      <p:sp>
        <p:nvSpPr>
          <p:cNvPr id="6" name="Prostokąt 5">
            <a:hlinkClick r:id="rId2"/>
          </p:cNvPr>
          <p:cNvSpPr/>
          <p:nvPr userDrawn="1"/>
        </p:nvSpPr>
        <p:spPr>
          <a:xfrm>
            <a:off x="1183541" y="6382528"/>
            <a:ext cx="2914518" cy="199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aseline="0" dirty="0"/>
          </a:p>
        </p:txBody>
      </p:sp>
      <p:pic>
        <p:nvPicPr>
          <p:cNvPr id="5" name="Obraz 4">
            <a:extLst>
              <a:ext uri="{FF2B5EF4-FFF2-40B4-BE49-F238E27FC236}">
                <a16:creationId xmlns:a16="http://schemas.microsoft.com/office/drawing/2014/main" id="{6F024DA4-8903-C6DB-8C3A-33A23FDD2689}"/>
              </a:ext>
            </a:extLst>
          </p:cNvPr>
          <p:cNvPicPr>
            <a:picLocks noChangeAspect="1"/>
          </p:cNvPicPr>
          <p:nvPr userDrawn="1"/>
        </p:nvPicPr>
        <p:blipFill>
          <a:blip r:embed="rId3"/>
          <a:stretch>
            <a:fillRect/>
          </a:stretch>
        </p:blipFill>
        <p:spPr>
          <a:xfrm>
            <a:off x="8128776" y="182118"/>
            <a:ext cx="3295816" cy="1178636"/>
          </a:xfrm>
          <a:prstGeom prst="rect">
            <a:avLst/>
          </a:prstGeom>
        </p:spPr>
      </p:pic>
    </p:spTree>
    <p:extLst>
      <p:ext uri="{BB962C8B-B14F-4D97-AF65-F5344CB8AC3E}">
        <p14:creationId xmlns:p14="http://schemas.microsoft.com/office/powerpoint/2010/main" val="918388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1787E014-DCA5-44C6-B35E-2403667629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33041" y="5163845"/>
            <a:ext cx="7776855" cy="463619"/>
          </a:xfrm>
          <a:prstGeom prst="rect">
            <a:avLst/>
          </a:prstGeom>
        </p:spPr>
      </p:pic>
    </p:spTree>
    <p:extLst>
      <p:ext uri="{BB962C8B-B14F-4D97-AF65-F5344CB8AC3E}">
        <p14:creationId xmlns:p14="http://schemas.microsoft.com/office/powerpoint/2010/main" val="271038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lajd tytułowy">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id="{88D3CE62-19D8-4471-B0CD-4BC81748DC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33041" y="5163845"/>
            <a:ext cx="7776855" cy="463620"/>
          </a:xfrm>
          <a:prstGeom prst="rect">
            <a:avLst/>
          </a:prstGeom>
        </p:spPr>
      </p:pic>
    </p:spTree>
    <p:extLst>
      <p:ext uri="{BB962C8B-B14F-4D97-AF65-F5344CB8AC3E}">
        <p14:creationId xmlns:p14="http://schemas.microsoft.com/office/powerpoint/2010/main" val="17006676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4FD6640C-5895-49C4-87D8-01B9ACD1FD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33041" y="5163845"/>
            <a:ext cx="7776855" cy="463619"/>
          </a:xfrm>
          <a:prstGeom prst="rect">
            <a:avLst/>
          </a:prstGeom>
        </p:spPr>
      </p:pic>
    </p:spTree>
    <p:extLst>
      <p:ext uri="{BB962C8B-B14F-4D97-AF65-F5344CB8AC3E}">
        <p14:creationId xmlns:p14="http://schemas.microsoft.com/office/powerpoint/2010/main" val="40132401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lajd tytułowy">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id="{48F71AEC-0A04-4F79-A129-AC3CCA3B937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33041" y="5163845"/>
            <a:ext cx="7776855" cy="463620"/>
          </a:xfrm>
          <a:prstGeom prst="rect">
            <a:avLst/>
          </a:prstGeom>
        </p:spPr>
      </p:pic>
    </p:spTree>
    <p:extLst>
      <p:ext uri="{BB962C8B-B14F-4D97-AF65-F5344CB8AC3E}">
        <p14:creationId xmlns:p14="http://schemas.microsoft.com/office/powerpoint/2010/main" val="21549630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9256E1CE-A3F5-4CB8-9230-EDDCE6A2F57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33041" y="5163845"/>
            <a:ext cx="7776855" cy="463619"/>
          </a:xfrm>
          <a:prstGeom prst="rect">
            <a:avLst/>
          </a:prstGeom>
        </p:spPr>
      </p:pic>
    </p:spTree>
    <p:extLst>
      <p:ext uri="{BB962C8B-B14F-4D97-AF65-F5344CB8AC3E}">
        <p14:creationId xmlns:p14="http://schemas.microsoft.com/office/powerpoint/2010/main" val="4079657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lajd tytułowy">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id="{E3BDDB37-FC89-4667-BE45-7B6F68DE7FD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33041" y="5163845"/>
            <a:ext cx="7776855" cy="463620"/>
          </a:xfrm>
          <a:prstGeom prst="rect">
            <a:avLst/>
          </a:prstGeom>
        </p:spPr>
      </p:pic>
    </p:spTree>
    <p:extLst>
      <p:ext uri="{BB962C8B-B14F-4D97-AF65-F5344CB8AC3E}">
        <p14:creationId xmlns:p14="http://schemas.microsoft.com/office/powerpoint/2010/main" val="1677110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sp>
        <p:nvSpPr>
          <p:cNvPr id="6"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err="1">
                <a:solidFill>
                  <a:schemeClr val="bg1"/>
                </a:solidFill>
                <a:latin typeface="Lato Black" panose="020F0A02020204030203" pitchFamily="34" charset="-18"/>
              </a:rPr>
              <a:t>Ministry</a:t>
            </a:r>
            <a:r>
              <a:rPr lang="pl-PL" sz="900" b="1" spc="150" dirty="0">
                <a:solidFill>
                  <a:schemeClr val="bg1"/>
                </a:solidFill>
                <a:latin typeface="Lato Black" panose="020F0A02020204030203" pitchFamily="34" charset="-18"/>
              </a:rPr>
              <a:t> of Finance</a:t>
            </a:r>
            <a:r>
              <a:rPr lang="pl-PL" sz="900" b="1" spc="150" dirty="0">
                <a:solidFill>
                  <a:schemeClr val="bg1"/>
                </a:solidFill>
                <a:latin typeface="Lato" panose="020F0502020204030203" pitchFamily="34" charset="-18"/>
              </a:rPr>
              <a:t>  </a:t>
            </a:r>
            <a:r>
              <a:rPr lang="pl-PL" sz="900" spc="150" dirty="0">
                <a:solidFill>
                  <a:schemeClr val="bg1"/>
                </a:solidFill>
                <a:latin typeface="Lato" panose="020F0502020204030203" pitchFamily="34" charset="-18"/>
              </a:rPr>
              <a:t>/  gov.pl/</a:t>
            </a:r>
            <a:r>
              <a:rPr lang="pl-PL" sz="900" spc="150" dirty="0" err="1">
                <a:solidFill>
                  <a:schemeClr val="bg1"/>
                </a:solidFill>
                <a:latin typeface="Lato" panose="020F0502020204030203" pitchFamily="34" charset="-18"/>
              </a:rPr>
              <a:t>finance</a:t>
            </a:r>
            <a:endParaRPr lang="pl-PL" sz="900" spc="150" dirty="0">
              <a:solidFill>
                <a:schemeClr val="bg1"/>
              </a:solidFill>
              <a:latin typeface="Lato" panose="020F0502020204030203" pitchFamily="34" charset="-18"/>
            </a:endParaRPr>
          </a:p>
        </p:txBody>
      </p:sp>
      <p:sp>
        <p:nvSpPr>
          <p:cNvPr id="9" name="Prostokąt 8">
            <a:hlinkClick r:id="rId2"/>
          </p:cNvPr>
          <p:cNvSpPr/>
          <p:nvPr userDrawn="1"/>
        </p:nvSpPr>
        <p:spPr>
          <a:xfrm>
            <a:off x="1183541" y="6382528"/>
            <a:ext cx="2914518" cy="199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5" name="Obraz 4">
            <a:extLst>
              <a:ext uri="{FF2B5EF4-FFF2-40B4-BE49-F238E27FC236}">
                <a16:creationId xmlns:a16="http://schemas.microsoft.com/office/drawing/2014/main" id="{6F024DA4-8903-C6DB-8C3A-33A23FDD2689}"/>
              </a:ext>
            </a:extLst>
          </p:cNvPr>
          <p:cNvPicPr>
            <a:picLocks noChangeAspect="1"/>
          </p:cNvPicPr>
          <p:nvPr userDrawn="1"/>
        </p:nvPicPr>
        <p:blipFill>
          <a:blip r:embed="rId3"/>
          <a:stretch>
            <a:fillRect/>
          </a:stretch>
        </p:blipFill>
        <p:spPr>
          <a:xfrm>
            <a:off x="8128776" y="182118"/>
            <a:ext cx="3295816" cy="1178636"/>
          </a:xfrm>
          <a:prstGeom prst="rect">
            <a:avLst/>
          </a:prstGeom>
        </p:spPr>
      </p:pic>
    </p:spTree>
    <p:extLst>
      <p:ext uri="{BB962C8B-B14F-4D97-AF65-F5344CB8AC3E}">
        <p14:creationId xmlns:p14="http://schemas.microsoft.com/office/powerpoint/2010/main" val="3737387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sp>
        <p:nvSpPr>
          <p:cNvPr id="6"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err="1">
                <a:solidFill>
                  <a:schemeClr val="bg1"/>
                </a:solidFill>
                <a:latin typeface="Lato Black" panose="020F0A02020204030203" pitchFamily="34" charset="-18"/>
              </a:rPr>
              <a:t>Ministry</a:t>
            </a:r>
            <a:r>
              <a:rPr lang="pl-PL" sz="900" b="1" spc="150" dirty="0">
                <a:solidFill>
                  <a:schemeClr val="bg1"/>
                </a:solidFill>
                <a:latin typeface="Lato Black" panose="020F0A02020204030203" pitchFamily="34" charset="-18"/>
              </a:rPr>
              <a:t> of Finance</a:t>
            </a:r>
            <a:r>
              <a:rPr lang="pl-PL" sz="900" b="1" spc="150" dirty="0">
                <a:solidFill>
                  <a:schemeClr val="bg1"/>
                </a:solidFill>
                <a:latin typeface="Lato" panose="020F0502020204030203" pitchFamily="34" charset="-18"/>
              </a:rPr>
              <a:t>  </a:t>
            </a:r>
            <a:r>
              <a:rPr lang="pl-PL" sz="900" spc="150" dirty="0">
                <a:solidFill>
                  <a:schemeClr val="bg1"/>
                </a:solidFill>
                <a:latin typeface="Lato" panose="020F0502020204030203" pitchFamily="34" charset="-18"/>
              </a:rPr>
              <a:t>/  gov.pl/</a:t>
            </a:r>
            <a:r>
              <a:rPr lang="pl-PL" sz="900" spc="150" dirty="0" err="1">
                <a:solidFill>
                  <a:schemeClr val="bg1"/>
                </a:solidFill>
                <a:latin typeface="Lato" panose="020F0502020204030203" pitchFamily="34" charset="-18"/>
              </a:rPr>
              <a:t>finance</a:t>
            </a:r>
            <a:endParaRPr lang="pl-PL" sz="900" spc="150" dirty="0">
              <a:solidFill>
                <a:schemeClr val="bg1"/>
              </a:solidFill>
              <a:latin typeface="Lato" panose="020F0502020204030203" pitchFamily="34" charset="-18"/>
            </a:endParaRPr>
          </a:p>
        </p:txBody>
      </p:sp>
      <p:sp>
        <p:nvSpPr>
          <p:cNvPr id="7" name="Prostokąt 6">
            <a:hlinkClick r:id="rId2"/>
          </p:cNvPr>
          <p:cNvSpPr/>
          <p:nvPr userDrawn="1"/>
        </p:nvSpPr>
        <p:spPr>
          <a:xfrm>
            <a:off x="1183541" y="6382528"/>
            <a:ext cx="2914518" cy="199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5" name="Obraz 4">
            <a:extLst>
              <a:ext uri="{FF2B5EF4-FFF2-40B4-BE49-F238E27FC236}">
                <a16:creationId xmlns:a16="http://schemas.microsoft.com/office/drawing/2014/main" id="{6F024DA4-8903-C6DB-8C3A-33A23FDD2689}"/>
              </a:ext>
            </a:extLst>
          </p:cNvPr>
          <p:cNvPicPr>
            <a:picLocks noChangeAspect="1"/>
          </p:cNvPicPr>
          <p:nvPr userDrawn="1"/>
        </p:nvPicPr>
        <p:blipFill>
          <a:blip r:embed="rId3"/>
          <a:stretch>
            <a:fillRect/>
          </a:stretch>
        </p:blipFill>
        <p:spPr>
          <a:xfrm>
            <a:off x="8128776" y="182118"/>
            <a:ext cx="3295816" cy="1178636"/>
          </a:xfrm>
          <a:prstGeom prst="rect">
            <a:avLst/>
          </a:prstGeom>
        </p:spPr>
      </p:pic>
    </p:spTree>
    <p:extLst>
      <p:ext uri="{BB962C8B-B14F-4D97-AF65-F5344CB8AC3E}">
        <p14:creationId xmlns:p14="http://schemas.microsoft.com/office/powerpoint/2010/main" val="2515006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sp>
        <p:nvSpPr>
          <p:cNvPr id="6"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err="1">
                <a:solidFill>
                  <a:schemeClr val="bg1"/>
                </a:solidFill>
                <a:latin typeface="Lato Black" panose="020F0A02020204030203" pitchFamily="34" charset="-18"/>
              </a:rPr>
              <a:t>Ministry</a:t>
            </a:r>
            <a:r>
              <a:rPr lang="pl-PL" sz="900" b="1" spc="150" dirty="0">
                <a:solidFill>
                  <a:schemeClr val="bg1"/>
                </a:solidFill>
                <a:latin typeface="Lato Black" panose="020F0A02020204030203" pitchFamily="34" charset="-18"/>
              </a:rPr>
              <a:t> of Finance</a:t>
            </a:r>
            <a:r>
              <a:rPr lang="pl-PL" sz="900" b="1" spc="150" dirty="0">
                <a:solidFill>
                  <a:schemeClr val="bg1"/>
                </a:solidFill>
                <a:latin typeface="Lato" panose="020F0502020204030203" pitchFamily="34" charset="-18"/>
              </a:rPr>
              <a:t>  </a:t>
            </a:r>
            <a:r>
              <a:rPr lang="pl-PL" sz="900" spc="150" dirty="0">
                <a:solidFill>
                  <a:schemeClr val="bg1"/>
                </a:solidFill>
                <a:latin typeface="Lato" panose="020F0502020204030203" pitchFamily="34" charset="-18"/>
              </a:rPr>
              <a:t>/  </a:t>
            </a:r>
            <a:r>
              <a:rPr lang="pl-PL" sz="900" spc="150" dirty="0">
                <a:solidFill>
                  <a:schemeClr val="bg1"/>
                </a:solidFill>
                <a:latin typeface="Lato" panose="020F0502020204030203" pitchFamily="34" charset="-18"/>
                <a:hlinkClick r:id="rId2"/>
              </a:rPr>
              <a:t>gov.pl/</a:t>
            </a:r>
            <a:r>
              <a:rPr lang="pl-PL" sz="900" spc="150" dirty="0" err="1">
                <a:solidFill>
                  <a:schemeClr val="bg1"/>
                </a:solidFill>
                <a:latin typeface="Lato" panose="020F0502020204030203" pitchFamily="34" charset="-18"/>
                <a:hlinkClick r:id="rId2"/>
              </a:rPr>
              <a:t>finance</a:t>
            </a:r>
            <a:endParaRPr lang="pl-PL" sz="900" spc="150" dirty="0">
              <a:solidFill>
                <a:schemeClr val="bg1"/>
              </a:solidFill>
              <a:latin typeface="Lato" panose="020F0502020204030203" pitchFamily="34" charset="-18"/>
            </a:endParaRPr>
          </a:p>
        </p:txBody>
      </p:sp>
      <p:pic>
        <p:nvPicPr>
          <p:cNvPr id="4" name="Obraz 3">
            <a:extLst>
              <a:ext uri="{FF2B5EF4-FFF2-40B4-BE49-F238E27FC236}">
                <a16:creationId xmlns:a16="http://schemas.microsoft.com/office/drawing/2014/main" id="{6F024DA4-8903-C6DB-8C3A-33A23FDD2689}"/>
              </a:ext>
            </a:extLst>
          </p:cNvPr>
          <p:cNvPicPr>
            <a:picLocks noChangeAspect="1"/>
          </p:cNvPicPr>
          <p:nvPr userDrawn="1"/>
        </p:nvPicPr>
        <p:blipFill>
          <a:blip r:embed="rId3"/>
          <a:stretch>
            <a:fillRect/>
          </a:stretch>
        </p:blipFill>
        <p:spPr>
          <a:xfrm>
            <a:off x="8128776" y="182118"/>
            <a:ext cx="3295816" cy="1178636"/>
          </a:xfrm>
          <a:prstGeom prst="rect">
            <a:avLst/>
          </a:prstGeom>
        </p:spPr>
      </p:pic>
    </p:spTree>
    <p:extLst>
      <p:ext uri="{BB962C8B-B14F-4D97-AF65-F5344CB8AC3E}">
        <p14:creationId xmlns:p14="http://schemas.microsoft.com/office/powerpoint/2010/main" val="1134351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sp>
        <p:nvSpPr>
          <p:cNvPr id="3" name="Prostokąt 2">
            <a:hlinkClick r:id="rId2"/>
          </p:cNvPr>
          <p:cNvSpPr/>
          <p:nvPr userDrawn="1"/>
        </p:nvSpPr>
        <p:spPr>
          <a:xfrm>
            <a:off x="1183541" y="6382527"/>
            <a:ext cx="2914518" cy="199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969910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spTree>
    <p:extLst>
      <p:ext uri="{BB962C8B-B14F-4D97-AF65-F5344CB8AC3E}">
        <p14:creationId xmlns:p14="http://schemas.microsoft.com/office/powerpoint/2010/main" val="659087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068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id="{0BBDA529-C449-4C0A-BB87-B0091E1EEA8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33041" y="5163845"/>
            <a:ext cx="7776855" cy="463619"/>
          </a:xfrm>
          <a:prstGeom prst="rect">
            <a:avLst/>
          </a:prstGeom>
        </p:spPr>
      </p:pic>
    </p:spTree>
    <p:extLst>
      <p:ext uri="{BB962C8B-B14F-4D97-AF65-F5344CB8AC3E}">
        <p14:creationId xmlns:p14="http://schemas.microsoft.com/office/powerpoint/2010/main" val="224359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lajd tytułowy">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id="{1A753263-F0D5-4AD6-A179-8B219BCA29B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33041" y="5163845"/>
            <a:ext cx="7776855" cy="463620"/>
          </a:xfrm>
          <a:prstGeom prst="rect">
            <a:avLst/>
          </a:prstGeom>
        </p:spPr>
      </p:pic>
    </p:spTree>
    <p:extLst>
      <p:ext uri="{BB962C8B-B14F-4D97-AF65-F5344CB8AC3E}">
        <p14:creationId xmlns:p14="http://schemas.microsoft.com/office/powerpoint/2010/main" val="2202465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3.emf"/><Relationship Id="rId4" Type="http://schemas.openxmlformats.org/officeDocument/2006/relationships/image" Target="../media/image13.jpg"/></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image" Target="../media/image3.emf"/><Relationship Id="rId4" Type="http://schemas.openxmlformats.org/officeDocument/2006/relationships/image" Target="../media/image6.jp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4.jp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5.jp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hyperlink" Target="https://www.gov.pl/web/finance" TargetMode="External"/><Relationship Id="rId2" Type="http://schemas.openxmlformats.org/officeDocument/2006/relationships/theme" Target="../theme/theme5.xml"/><Relationship Id="rId1" Type="http://schemas.openxmlformats.org/officeDocument/2006/relationships/slideLayout" Target="../slideLayouts/slideLayout5.xml"/><Relationship Id="rId4" Type="http://schemas.openxmlformats.org/officeDocument/2006/relationships/image" Target="../media/image7.emf"/></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theme" Target="../theme/theme7.xml"/><Relationship Id="rId1" Type="http://schemas.openxmlformats.org/officeDocument/2006/relationships/slideLayout" Target="../slideLayouts/slideLayout7.xml"/><Relationship Id="rId4" Type="http://schemas.openxmlformats.org/officeDocument/2006/relationships/image" Target="../media/image9.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3.emf"/><Relationship Id="rId4" Type="http://schemas.openxmlformats.org/officeDocument/2006/relationships/image" Target="../media/image5.jpg"/></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3.emf"/><Relationship Id="rId4" Type="http://schemas.openxmlformats.org/officeDocument/2006/relationships/image" Target="../media/image12.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Obraz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96737" y="162132"/>
            <a:ext cx="4648596" cy="1220459"/>
          </a:xfrm>
          <a:prstGeom prst="rect">
            <a:avLst/>
          </a:prstGeom>
        </p:spPr>
      </p:pic>
      <p:sp>
        <p:nvSpPr>
          <p:cNvPr id="9"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a:solidFill>
                  <a:schemeClr val="bg1"/>
                </a:solidFill>
                <a:latin typeface="Montserrat" pitchFamily="2" charset="0"/>
              </a:rPr>
              <a:t>Ministerstwo Finansów  </a:t>
            </a:r>
            <a:r>
              <a:rPr lang="pl-PL" sz="900" spc="150" dirty="0">
                <a:solidFill>
                  <a:schemeClr val="bg1"/>
                </a:solidFill>
                <a:latin typeface="Montserrat" pitchFamily="2" charset="0"/>
              </a:rPr>
              <a:t>/  gov.pl/finanse   </a:t>
            </a:r>
            <a:r>
              <a:rPr lang="pl-PL" sz="900" b="1" spc="150" dirty="0">
                <a:solidFill>
                  <a:schemeClr val="bg1"/>
                </a:solidFill>
                <a:latin typeface="Montserrat" pitchFamily="2" charset="0"/>
              </a:rPr>
              <a:t>      Krajowa Administracja Skarbowa  </a:t>
            </a:r>
            <a:r>
              <a:rPr lang="pl-PL" sz="900" spc="150" dirty="0">
                <a:solidFill>
                  <a:schemeClr val="bg1"/>
                </a:solidFill>
                <a:latin typeface="Montserrat" pitchFamily="2" charset="0"/>
              </a:rPr>
              <a:t>/  gov.pl/kas</a:t>
            </a:r>
          </a:p>
        </p:txBody>
      </p:sp>
      <p:pic>
        <p:nvPicPr>
          <p:cNvPr id="12" name="Obraz 11">
            <a:extLst>
              <a:ext uri="{FF2B5EF4-FFF2-40B4-BE49-F238E27FC236}">
                <a16:creationId xmlns:a16="http://schemas.microsoft.com/office/drawing/2014/main" id="{EAACE807-B735-9F20-D98C-4309A053AF3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7999"/>
          </a:xfrm>
          <a:prstGeom prst="rect">
            <a:avLst/>
          </a:prstGeom>
          <a:solidFill>
            <a:srgbClr val="022F63">
              <a:alpha val="63000"/>
            </a:srgbClr>
          </a:solidFill>
        </p:spPr>
      </p:pic>
    </p:spTree>
    <p:extLst>
      <p:ext uri="{BB962C8B-B14F-4D97-AF65-F5344CB8AC3E}">
        <p14:creationId xmlns:p14="http://schemas.microsoft.com/office/powerpoint/2010/main" val="3551226579"/>
      </p:ext>
    </p:extLst>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54" userDrawn="1">
          <p15:clr>
            <a:srgbClr val="F26B43"/>
          </p15:clr>
        </p15:guide>
        <p15:guide id="2" pos="801">
          <p15:clr>
            <a:srgbClr val="F26B43"/>
          </p15:clr>
        </p15:guide>
        <p15:guide id="3" orient="horz" pos="3861" userDrawn="1">
          <p15:clr>
            <a:srgbClr val="F26B43"/>
          </p15:clr>
        </p15:guide>
        <p15:guide id="4" orient="horz" pos="4110">
          <p15:clr>
            <a:srgbClr val="F26B43"/>
          </p15:clr>
        </p15:guide>
        <p15:guide id="5" pos="5360">
          <p15:clr>
            <a:srgbClr val="F26B43"/>
          </p15:clr>
        </p15:guide>
        <p15:guide id="6" pos="7106">
          <p15:clr>
            <a:srgbClr val="F26B43"/>
          </p15:clr>
        </p15:guide>
        <p15:guide id="7" orient="horz" pos="3430"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Obraz 11">
            <a:extLst>
              <a:ext uri="{FF2B5EF4-FFF2-40B4-BE49-F238E27FC236}">
                <a16:creationId xmlns:a16="http://schemas.microsoft.com/office/drawing/2014/main" id="{B46933F8-0E11-9016-C4F1-19065B93CAF1}"/>
              </a:ext>
            </a:extLst>
          </p:cNvPr>
          <p:cNvPicPr>
            <a:picLocks noChangeAspect="1"/>
          </p:cNvPicPr>
          <p:nvPr userDrawn="1"/>
        </p:nvPicPr>
        <p:blipFill>
          <a:blip r:embed="rId4"/>
          <a:stretch>
            <a:fillRect/>
          </a:stretch>
        </p:blipFill>
        <p:spPr>
          <a:xfrm>
            <a:off x="-12357" y="0"/>
            <a:ext cx="12214622" cy="6858000"/>
          </a:xfrm>
          <a:prstGeom prst="rect">
            <a:avLst/>
          </a:prstGeom>
        </p:spPr>
      </p:pic>
      <p:cxnSp>
        <p:nvCxnSpPr>
          <p:cNvPr id="11" name="Łącznik prosty 10">
            <a:extLst>
              <a:ext uri="{FF2B5EF4-FFF2-40B4-BE49-F238E27FC236}">
                <a16:creationId xmlns:a16="http://schemas.microsoft.com/office/drawing/2014/main" id="{302A39C5-2C4F-EA48-BD6F-843AC524EF2A}"/>
              </a:ext>
            </a:extLst>
          </p:cNvPr>
          <p:cNvCxnSpPr/>
          <p:nvPr userDrawn="1"/>
        </p:nvCxnSpPr>
        <p:spPr>
          <a:xfrm>
            <a:off x="1271588" y="6129338"/>
            <a:ext cx="10001185"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15"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err="1">
                <a:solidFill>
                  <a:schemeClr val="bg1"/>
                </a:solidFill>
                <a:latin typeface="Lato Black" panose="020F0A02020204030203" pitchFamily="34" charset="-18"/>
              </a:rPr>
              <a:t>Ministry</a:t>
            </a:r>
            <a:r>
              <a:rPr lang="pl-PL" sz="900" b="1" spc="150" dirty="0">
                <a:solidFill>
                  <a:schemeClr val="bg1"/>
                </a:solidFill>
                <a:latin typeface="Lato Black" panose="020F0A02020204030203" pitchFamily="34" charset="-18"/>
              </a:rPr>
              <a:t> of Finance</a:t>
            </a:r>
            <a:r>
              <a:rPr lang="pl-PL" sz="900" b="1" spc="150" dirty="0">
                <a:solidFill>
                  <a:schemeClr val="bg1"/>
                </a:solidFill>
                <a:latin typeface="Lato" panose="020F0502020204030203" pitchFamily="34" charset="-18"/>
              </a:rPr>
              <a:t>  </a:t>
            </a:r>
            <a:r>
              <a:rPr lang="pl-PL" sz="900" spc="150" dirty="0">
                <a:solidFill>
                  <a:schemeClr val="bg1"/>
                </a:solidFill>
                <a:latin typeface="Lato" panose="020F0502020204030203" pitchFamily="34" charset="-18"/>
              </a:rPr>
              <a:t>/  gov.pl/</a:t>
            </a:r>
            <a:r>
              <a:rPr lang="pl-PL" sz="900" spc="150" dirty="0" err="1">
                <a:solidFill>
                  <a:schemeClr val="bg1"/>
                </a:solidFill>
                <a:latin typeface="Lato" panose="020F0502020204030203" pitchFamily="34" charset="-18"/>
              </a:rPr>
              <a:t>finance</a:t>
            </a:r>
            <a:endParaRPr lang="pl-PL" sz="900" spc="150" dirty="0">
              <a:solidFill>
                <a:schemeClr val="bg1"/>
              </a:solidFill>
              <a:latin typeface="Lato" panose="020F0502020204030203" pitchFamily="34" charset="-18"/>
            </a:endParaRPr>
          </a:p>
        </p:txBody>
      </p:sp>
      <p:sp>
        <p:nvSpPr>
          <p:cNvPr id="16" name="Podtytuł 2">
            <a:extLst>
              <a:ext uri="{FF2B5EF4-FFF2-40B4-BE49-F238E27FC236}">
                <a16:creationId xmlns:a16="http://schemas.microsoft.com/office/drawing/2014/main" id="{CB5AE4C2-D81D-1248-B064-076081434062}"/>
              </a:ext>
            </a:extLst>
          </p:cNvPr>
          <p:cNvSpPr txBox="1">
            <a:spLocks/>
          </p:cNvSpPr>
          <p:nvPr userDrawn="1"/>
        </p:nvSpPr>
        <p:spPr>
          <a:xfrm>
            <a:off x="10930351" y="6369923"/>
            <a:ext cx="463462"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fld id="{DDFDBB09-8786-5E42-ADCC-A06826583F73}" type="slidenum">
              <a:rPr lang="pl-PL" sz="900" spc="150" smtClean="0">
                <a:solidFill>
                  <a:schemeClr val="bg1"/>
                </a:solidFill>
                <a:latin typeface="Lato" panose="020F0502020204030203" pitchFamily="34" charset="-18"/>
              </a:rPr>
              <a:t>‹#›</a:t>
            </a:fld>
            <a:endParaRPr lang="pl-PL" sz="900" spc="150" dirty="0">
              <a:solidFill>
                <a:schemeClr val="bg1"/>
              </a:solidFill>
              <a:latin typeface="Lato" panose="020F0502020204030203" pitchFamily="34" charset="-18"/>
            </a:endParaRPr>
          </a:p>
        </p:txBody>
      </p:sp>
      <p:pic>
        <p:nvPicPr>
          <p:cNvPr id="8" name="Obraz 7">
            <a:extLst>
              <a:ext uri="{FF2B5EF4-FFF2-40B4-BE49-F238E27FC236}">
                <a16:creationId xmlns:a16="http://schemas.microsoft.com/office/drawing/2014/main" id="{6F024DA4-8903-C6DB-8C3A-33A23FDD2689}"/>
              </a:ext>
            </a:extLst>
          </p:cNvPr>
          <p:cNvPicPr>
            <a:picLocks noChangeAspect="1"/>
          </p:cNvPicPr>
          <p:nvPr userDrawn="1"/>
        </p:nvPicPr>
        <p:blipFill>
          <a:blip r:embed="rId5"/>
          <a:stretch>
            <a:fillRect/>
          </a:stretch>
        </p:blipFill>
        <p:spPr>
          <a:xfrm>
            <a:off x="9120336" y="116632"/>
            <a:ext cx="2251086" cy="805024"/>
          </a:xfrm>
          <a:prstGeom prst="rect">
            <a:avLst/>
          </a:prstGeom>
        </p:spPr>
      </p:pic>
    </p:spTree>
    <p:extLst>
      <p:ext uri="{BB962C8B-B14F-4D97-AF65-F5344CB8AC3E}">
        <p14:creationId xmlns:p14="http://schemas.microsoft.com/office/powerpoint/2010/main" val="2806060503"/>
      </p:ext>
    </p:extLst>
  </p:cSld>
  <p:clrMap bg1="lt1" tx1="dk1" bg2="lt2" tx2="dk2" accent1="accent1" accent2="accent2" accent3="accent3" accent4="accent4" accent5="accent5" accent6="accent6" hlink="hlink" folHlink="folHlink"/>
  <p:sldLayoutIdLst>
    <p:sldLayoutId id="2147483667" r:id="rId1"/>
    <p:sldLayoutId id="2147483672"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31">
          <p15:clr>
            <a:srgbClr val="F26B43"/>
          </p15:clr>
        </p15:guide>
        <p15:guide id="2" pos="801">
          <p15:clr>
            <a:srgbClr val="F26B43"/>
          </p15:clr>
        </p15:guide>
        <p15:guide id="3" orient="horz" pos="3861">
          <p15:clr>
            <a:srgbClr val="F26B43"/>
          </p15:clr>
        </p15:guide>
        <p15:guide id="4" orient="horz" pos="4110">
          <p15:clr>
            <a:srgbClr val="F26B43"/>
          </p15:clr>
        </p15:guide>
        <p15:guide id="5" pos="5360">
          <p15:clr>
            <a:srgbClr val="F26B43"/>
          </p15:clr>
        </p15:guide>
        <p15:guide id="6" pos="7106">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Obraz 7">
            <a:extLst>
              <a:ext uri="{FF2B5EF4-FFF2-40B4-BE49-F238E27FC236}">
                <a16:creationId xmlns:a16="http://schemas.microsoft.com/office/drawing/2014/main" id="{A28D298B-7268-120E-FC5C-2B630EECC4D9}"/>
              </a:ext>
            </a:extLst>
          </p:cNvPr>
          <p:cNvPicPr>
            <a:picLocks noChangeAspect="1"/>
          </p:cNvPicPr>
          <p:nvPr userDrawn="1"/>
        </p:nvPicPr>
        <p:blipFill>
          <a:blip r:embed="rId4"/>
          <a:stretch>
            <a:fillRect/>
          </a:stretch>
        </p:blipFill>
        <p:spPr>
          <a:xfrm>
            <a:off x="-1" y="0"/>
            <a:ext cx="12191999" cy="6857999"/>
          </a:xfrm>
          <a:prstGeom prst="rect">
            <a:avLst/>
          </a:prstGeom>
        </p:spPr>
      </p:pic>
      <p:cxnSp>
        <p:nvCxnSpPr>
          <p:cNvPr id="11" name="Łącznik prosty 10">
            <a:extLst>
              <a:ext uri="{FF2B5EF4-FFF2-40B4-BE49-F238E27FC236}">
                <a16:creationId xmlns:a16="http://schemas.microsoft.com/office/drawing/2014/main" id="{302A39C5-2C4F-EA48-BD6F-843AC524EF2A}"/>
              </a:ext>
            </a:extLst>
          </p:cNvPr>
          <p:cNvCxnSpPr/>
          <p:nvPr userDrawn="1"/>
        </p:nvCxnSpPr>
        <p:spPr>
          <a:xfrm>
            <a:off x="1271588" y="6129338"/>
            <a:ext cx="10001185"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15"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err="1">
                <a:solidFill>
                  <a:schemeClr val="bg1"/>
                </a:solidFill>
                <a:latin typeface="Lato Black" panose="020F0A02020204030203" pitchFamily="34" charset="-18"/>
              </a:rPr>
              <a:t>Ministry</a:t>
            </a:r>
            <a:r>
              <a:rPr lang="pl-PL" sz="900" b="1" spc="150" dirty="0">
                <a:solidFill>
                  <a:schemeClr val="bg1"/>
                </a:solidFill>
                <a:latin typeface="Lato Black" panose="020F0A02020204030203" pitchFamily="34" charset="-18"/>
              </a:rPr>
              <a:t> of Finance</a:t>
            </a:r>
            <a:r>
              <a:rPr lang="pl-PL" sz="900" b="1" spc="150" dirty="0">
                <a:solidFill>
                  <a:schemeClr val="bg1"/>
                </a:solidFill>
                <a:latin typeface="Lato" panose="020F0502020204030203" pitchFamily="34" charset="-18"/>
              </a:rPr>
              <a:t>  </a:t>
            </a:r>
            <a:r>
              <a:rPr lang="pl-PL" sz="900" spc="150" dirty="0">
                <a:solidFill>
                  <a:schemeClr val="bg1"/>
                </a:solidFill>
                <a:latin typeface="Lato" panose="020F0502020204030203" pitchFamily="34" charset="-18"/>
              </a:rPr>
              <a:t>/  gov.pl/</a:t>
            </a:r>
            <a:r>
              <a:rPr lang="pl-PL" sz="900" spc="150" dirty="0" err="1">
                <a:solidFill>
                  <a:schemeClr val="bg1"/>
                </a:solidFill>
                <a:latin typeface="Lato" panose="020F0502020204030203" pitchFamily="34" charset="-18"/>
              </a:rPr>
              <a:t>finance</a:t>
            </a:r>
            <a:endParaRPr lang="pl-PL" sz="900" spc="150" dirty="0">
              <a:solidFill>
                <a:schemeClr val="bg1"/>
              </a:solidFill>
              <a:latin typeface="Lato" panose="020F0502020204030203" pitchFamily="34" charset="-18"/>
            </a:endParaRPr>
          </a:p>
        </p:txBody>
      </p:sp>
      <p:sp>
        <p:nvSpPr>
          <p:cNvPr id="16" name="Podtytuł 2">
            <a:extLst>
              <a:ext uri="{FF2B5EF4-FFF2-40B4-BE49-F238E27FC236}">
                <a16:creationId xmlns:a16="http://schemas.microsoft.com/office/drawing/2014/main" id="{CB5AE4C2-D81D-1248-B064-076081434062}"/>
              </a:ext>
            </a:extLst>
          </p:cNvPr>
          <p:cNvSpPr txBox="1">
            <a:spLocks/>
          </p:cNvSpPr>
          <p:nvPr userDrawn="1"/>
        </p:nvSpPr>
        <p:spPr>
          <a:xfrm>
            <a:off x="10930351" y="6369923"/>
            <a:ext cx="463462"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fld id="{DDFDBB09-8786-5E42-ADCC-A06826583F73}" type="slidenum">
              <a:rPr lang="pl-PL" sz="900" spc="150" smtClean="0">
                <a:solidFill>
                  <a:schemeClr val="bg1"/>
                </a:solidFill>
                <a:latin typeface="Lato" panose="020F0502020204030203" pitchFamily="34" charset="-18"/>
              </a:rPr>
              <a:t>‹#›</a:t>
            </a:fld>
            <a:endParaRPr lang="pl-PL" sz="900" spc="150" dirty="0">
              <a:solidFill>
                <a:schemeClr val="bg1"/>
              </a:solidFill>
              <a:latin typeface="Lato" panose="020F0502020204030203" pitchFamily="34" charset="-18"/>
            </a:endParaRPr>
          </a:p>
        </p:txBody>
      </p:sp>
      <p:pic>
        <p:nvPicPr>
          <p:cNvPr id="9" name="Obraz 8">
            <a:extLst>
              <a:ext uri="{FF2B5EF4-FFF2-40B4-BE49-F238E27FC236}">
                <a16:creationId xmlns:a16="http://schemas.microsoft.com/office/drawing/2014/main" id="{6F024DA4-8903-C6DB-8C3A-33A23FDD2689}"/>
              </a:ext>
            </a:extLst>
          </p:cNvPr>
          <p:cNvPicPr>
            <a:picLocks noChangeAspect="1"/>
          </p:cNvPicPr>
          <p:nvPr userDrawn="1"/>
        </p:nvPicPr>
        <p:blipFill>
          <a:blip r:embed="rId5"/>
          <a:stretch>
            <a:fillRect/>
          </a:stretch>
        </p:blipFill>
        <p:spPr>
          <a:xfrm>
            <a:off x="9120336" y="116632"/>
            <a:ext cx="2251086" cy="805024"/>
          </a:xfrm>
          <a:prstGeom prst="rect">
            <a:avLst/>
          </a:prstGeom>
        </p:spPr>
      </p:pic>
    </p:spTree>
    <p:extLst>
      <p:ext uri="{BB962C8B-B14F-4D97-AF65-F5344CB8AC3E}">
        <p14:creationId xmlns:p14="http://schemas.microsoft.com/office/powerpoint/2010/main" val="2576875382"/>
      </p:ext>
    </p:extLst>
  </p:cSld>
  <p:clrMap bg1="lt1" tx1="dk1" bg2="lt2" tx2="dk2" accent1="accent1" accent2="accent2" accent3="accent3" accent4="accent4" accent5="accent5" accent6="accent6" hlink="hlink" folHlink="folHlink"/>
  <p:sldLayoutIdLst>
    <p:sldLayoutId id="2147483669" r:id="rId1"/>
    <p:sldLayoutId id="2147483673"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31">
          <p15:clr>
            <a:srgbClr val="F26B43"/>
          </p15:clr>
        </p15:guide>
        <p15:guide id="2" pos="801">
          <p15:clr>
            <a:srgbClr val="F26B43"/>
          </p15:clr>
        </p15:guide>
        <p15:guide id="3" orient="horz" pos="3861">
          <p15:clr>
            <a:srgbClr val="F26B43"/>
          </p15:clr>
        </p15:guide>
        <p15:guide id="4" orient="horz" pos="4110">
          <p15:clr>
            <a:srgbClr val="F26B43"/>
          </p15:clr>
        </p15:guide>
        <p15:guide id="5" pos="5360">
          <p15:clr>
            <a:srgbClr val="F26B43"/>
          </p15:clr>
        </p15:guide>
        <p15:guide id="6" pos="710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Obraz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96737" y="162132"/>
            <a:ext cx="4648596" cy="1220459"/>
          </a:xfrm>
          <a:prstGeom prst="rect">
            <a:avLst/>
          </a:prstGeom>
        </p:spPr>
      </p:pic>
      <p:sp>
        <p:nvSpPr>
          <p:cNvPr id="9"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a:solidFill>
                  <a:schemeClr val="bg1"/>
                </a:solidFill>
                <a:latin typeface="Montserrat" pitchFamily="2" charset="0"/>
              </a:rPr>
              <a:t>Ministerstwo Finansów  </a:t>
            </a:r>
            <a:r>
              <a:rPr lang="pl-PL" sz="900" spc="150" dirty="0">
                <a:solidFill>
                  <a:schemeClr val="bg1"/>
                </a:solidFill>
                <a:latin typeface="Montserrat" pitchFamily="2" charset="0"/>
              </a:rPr>
              <a:t>/  gov.pl/finanse   </a:t>
            </a:r>
            <a:r>
              <a:rPr lang="pl-PL" sz="900" b="1" spc="150" dirty="0">
                <a:solidFill>
                  <a:schemeClr val="bg1"/>
                </a:solidFill>
                <a:latin typeface="Montserrat" pitchFamily="2" charset="0"/>
              </a:rPr>
              <a:t>      Krajowa Administracja Skarbowa  </a:t>
            </a:r>
            <a:r>
              <a:rPr lang="pl-PL" sz="900" spc="150" dirty="0">
                <a:solidFill>
                  <a:schemeClr val="bg1"/>
                </a:solidFill>
                <a:latin typeface="Montserrat" pitchFamily="2" charset="0"/>
              </a:rPr>
              <a:t>/  gov.pl/kas</a:t>
            </a:r>
          </a:p>
        </p:txBody>
      </p:sp>
      <p:pic>
        <p:nvPicPr>
          <p:cNvPr id="5" name="Obraz 4" descr="Obraz zawierający computer, wewnątrz, osoba&#10;&#10;Opis wygenerowany automatycznie">
            <a:extLst>
              <a:ext uri="{FF2B5EF4-FFF2-40B4-BE49-F238E27FC236}">
                <a16:creationId xmlns:a16="http://schemas.microsoft.com/office/drawing/2014/main" id="{27989F6C-6F0C-6961-5918-98AC6AA96E83}"/>
              </a:ext>
            </a:extLst>
          </p:cNvPr>
          <p:cNvPicPr>
            <a:picLocks noChangeAspect="1"/>
          </p:cNvPicPr>
          <p:nvPr userDrawn="1"/>
        </p:nvPicPr>
        <p:blipFill>
          <a:blip r:embed="rId4"/>
          <a:stretch>
            <a:fillRect/>
          </a:stretch>
        </p:blipFill>
        <p:spPr>
          <a:xfrm>
            <a:off x="-144228" y="-121023"/>
            <a:ext cx="12528092" cy="7073152"/>
          </a:xfrm>
          <a:prstGeom prst="rect">
            <a:avLst/>
          </a:prstGeom>
        </p:spPr>
      </p:pic>
    </p:spTree>
    <p:extLst>
      <p:ext uri="{BB962C8B-B14F-4D97-AF65-F5344CB8AC3E}">
        <p14:creationId xmlns:p14="http://schemas.microsoft.com/office/powerpoint/2010/main" val="3444284765"/>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31">
          <p15:clr>
            <a:srgbClr val="F26B43"/>
          </p15:clr>
        </p15:guide>
        <p15:guide id="2" pos="801">
          <p15:clr>
            <a:srgbClr val="F26B43"/>
          </p15:clr>
        </p15:guide>
        <p15:guide id="3" orient="horz" pos="3861">
          <p15:clr>
            <a:srgbClr val="F26B43"/>
          </p15:clr>
        </p15:guide>
        <p15:guide id="4" orient="horz" pos="4110">
          <p15:clr>
            <a:srgbClr val="F26B43"/>
          </p15:clr>
        </p15:guide>
        <p15:guide id="5" pos="5360">
          <p15:clr>
            <a:srgbClr val="F26B43"/>
          </p15:clr>
        </p15:guide>
        <p15:guide id="6" pos="710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Obraz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96737" y="162132"/>
            <a:ext cx="4648596" cy="1220459"/>
          </a:xfrm>
          <a:prstGeom prst="rect">
            <a:avLst/>
          </a:prstGeom>
        </p:spPr>
      </p:pic>
      <p:sp>
        <p:nvSpPr>
          <p:cNvPr id="9"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a:solidFill>
                  <a:schemeClr val="bg1"/>
                </a:solidFill>
                <a:latin typeface="Montserrat" pitchFamily="2" charset="0"/>
              </a:rPr>
              <a:t>Ministerstwo Finansów  </a:t>
            </a:r>
            <a:r>
              <a:rPr lang="pl-PL" sz="900" spc="150" dirty="0">
                <a:solidFill>
                  <a:schemeClr val="bg1"/>
                </a:solidFill>
                <a:latin typeface="Montserrat" pitchFamily="2" charset="0"/>
              </a:rPr>
              <a:t>/  gov.pl/finanse   </a:t>
            </a:r>
            <a:r>
              <a:rPr lang="pl-PL" sz="900" b="1" spc="150" dirty="0">
                <a:solidFill>
                  <a:schemeClr val="bg1"/>
                </a:solidFill>
                <a:latin typeface="Montserrat" pitchFamily="2" charset="0"/>
              </a:rPr>
              <a:t>      Krajowa Administracja Skarbowa  </a:t>
            </a:r>
            <a:r>
              <a:rPr lang="pl-PL" sz="900" spc="150" dirty="0">
                <a:solidFill>
                  <a:schemeClr val="bg1"/>
                </a:solidFill>
                <a:latin typeface="Montserrat" pitchFamily="2" charset="0"/>
              </a:rPr>
              <a:t>/  gov.pl/kas</a:t>
            </a:r>
          </a:p>
        </p:txBody>
      </p:sp>
      <p:pic>
        <p:nvPicPr>
          <p:cNvPr id="13" name="Obraz 12">
            <a:extLst>
              <a:ext uri="{FF2B5EF4-FFF2-40B4-BE49-F238E27FC236}">
                <a16:creationId xmlns:a16="http://schemas.microsoft.com/office/drawing/2014/main" id="{C1D0EA71-0CA0-DE58-2DF5-EFD3F406CBD1}"/>
              </a:ext>
            </a:extLst>
          </p:cNvPr>
          <p:cNvPicPr>
            <a:picLocks noChangeAspect="1"/>
          </p:cNvPicPr>
          <p:nvPr userDrawn="1"/>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2216995614"/>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31" userDrawn="1">
          <p15:clr>
            <a:srgbClr val="F26B43"/>
          </p15:clr>
        </p15:guide>
        <p15:guide id="2" pos="801" userDrawn="1">
          <p15:clr>
            <a:srgbClr val="F26B43"/>
          </p15:clr>
        </p15:guide>
        <p15:guide id="3" orient="horz" pos="3861" userDrawn="1">
          <p15:clr>
            <a:srgbClr val="F26B43"/>
          </p15:clr>
        </p15:guide>
        <p15:guide id="4" orient="horz" pos="4110" userDrawn="1">
          <p15:clr>
            <a:srgbClr val="F26B43"/>
          </p15:clr>
        </p15:guide>
        <p15:guide id="5" pos="5360" userDrawn="1">
          <p15:clr>
            <a:srgbClr val="F26B43"/>
          </p15:clr>
        </p15:guide>
        <p15:guide id="6" pos="710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Obraz 4" descr="Obraz zawierający przyroda, tęcza, chmura, nocne niebo&#10;&#10;Opis wygenerowany automatycznie">
            <a:extLst>
              <a:ext uri="{FF2B5EF4-FFF2-40B4-BE49-F238E27FC236}">
                <a16:creationId xmlns:a16="http://schemas.microsoft.com/office/drawing/2014/main" id="{0E0ECE97-5AC4-E882-AE08-898FC562438C}"/>
              </a:ext>
            </a:extLst>
          </p:cNvPr>
          <p:cNvPicPr>
            <a:picLocks noChangeAspect="1"/>
          </p:cNvPicPr>
          <p:nvPr userDrawn="1"/>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908739613"/>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31">
          <p15:clr>
            <a:srgbClr val="F26B43"/>
          </p15:clr>
        </p15:guide>
        <p15:guide id="2" pos="801">
          <p15:clr>
            <a:srgbClr val="F26B43"/>
          </p15:clr>
        </p15:guide>
        <p15:guide id="3" orient="horz" pos="3861">
          <p15:clr>
            <a:srgbClr val="F26B43"/>
          </p15:clr>
        </p15:guide>
        <p15:guide id="4" orient="horz" pos="4110">
          <p15:clr>
            <a:srgbClr val="F26B43"/>
          </p15:clr>
        </p15:guide>
        <p15:guide id="5" pos="5360">
          <p15:clr>
            <a:srgbClr val="F26B43"/>
          </p15:clr>
        </p15:guide>
        <p15:guide id="6" pos="710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5" name="Łącznik prosty 4">
            <a:extLst>
              <a:ext uri="{FF2B5EF4-FFF2-40B4-BE49-F238E27FC236}">
                <a16:creationId xmlns:a16="http://schemas.microsoft.com/office/drawing/2014/main" id="{302A39C5-2C4F-EA48-BD6F-843AC524EF2A}"/>
              </a:ext>
            </a:extLst>
          </p:cNvPr>
          <p:cNvCxnSpPr/>
          <p:nvPr userDrawn="1"/>
        </p:nvCxnSpPr>
        <p:spPr>
          <a:xfrm>
            <a:off x="1284270" y="6122042"/>
            <a:ext cx="10001185" cy="0"/>
          </a:xfrm>
          <a:prstGeom prst="line">
            <a:avLst/>
          </a:prstGeom>
          <a:ln>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8" name="Prostokąt 7">
            <a:hlinkClick r:id="rId3"/>
          </p:cNvPr>
          <p:cNvSpPr/>
          <p:nvPr userDrawn="1"/>
        </p:nvSpPr>
        <p:spPr>
          <a:xfrm>
            <a:off x="1271588" y="6172779"/>
            <a:ext cx="2914518" cy="199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err="1">
                <a:solidFill>
                  <a:schemeClr val="tx1"/>
                </a:solidFill>
                <a:latin typeface="Lato Black" panose="020F0A02020204030203" pitchFamily="34" charset="-18"/>
              </a:rPr>
              <a:t>Ministry</a:t>
            </a:r>
            <a:r>
              <a:rPr lang="pl-PL" sz="900" b="1" spc="150" dirty="0">
                <a:solidFill>
                  <a:schemeClr val="tx1"/>
                </a:solidFill>
                <a:latin typeface="Lato Black" panose="020F0A02020204030203" pitchFamily="34" charset="-18"/>
              </a:rPr>
              <a:t> of Finance</a:t>
            </a:r>
            <a:r>
              <a:rPr lang="pl-PL" sz="900" b="1" spc="150" dirty="0">
                <a:solidFill>
                  <a:schemeClr val="tx1"/>
                </a:solidFill>
                <a:latin typeface="Lato" panose="020F0502020204030203" pitchFamily="34" charset="-18"/>
              </a:rPr>
              <a:t>  </a:t>
            </a:r>
            <a:r>
              <a:rPr lang="pl-PL" sz="900" spc="150" dirty="0">
                <a:solidFill>
                  <a:schemeClr val="tx1"/>
                </a:solidFill>
                <a:latin typeface="Lato" panose="020F0502020204030203" pitchFamily="34" charset="-18"/>
              </a:rPr>
              <a:t>/  gov.pl/</a:t>
            </a:r>
            <a:r>
              <a:rPr lang="pl-PL" sz="900" spc="150" dirty="0" err="1">
                <a:solidFill>
                  <a:schemeClr val="tx1"/>
                </a:solidFill>
                <a:latin typeface="Lato" panose="020F0502020204030203" pitchFamily="34" charset="-18"/>
              </a:rPr>
              <a:t>finance</a:t>
            </a:r>
            <a:endParaRPr lang="pl-PL" sz="900" spc="150" dirty="0">
              <a:solidFill>
                <a:schemeClr val="tx1"/>
              </a:solidFill>
              <a:latin typeface="Lato" panose="020F0502020204030203" pitchFamily="34" charset="-18"/>
            </a:endParaRPr>
          </a:p>
        </p:txBody>
      </p:sp>
      <p:pic>
        <p:nvPicPr>
          <p:cNvPr id="6" name="Obraz 5">
            <a:extLst>
              <a:ext uri="{FF2B5EF4-FFF2-40B4-BE49-F238E27FC236}">
                <a16:creationId xmlns:a16="http://schemas.microsoft.com/office/drawing/2014/main" id="{47930CA1-0E47-5E44-5A4C-A82436E4F1C7}"/>
              </a:ext>
            </a:extLst>
          </p:cNvPr>
          <p:cNvPicPr>
            <a:picLocks noChangeAspect="1"/>
          </p:cNvPicPr>
          <p:nvPr userDrawn="1"/>
        </p:nvPicPr>
        <p:blipFill>
          <a:blip r:embed="rId4"/>
          <a:stretch>
            <a:fillRect/>
          </a:stretch>
        </p:blipFill>
        <p:spPr>
          <a:xfrm>
            <a:off x="8209140" y="187051"/>
            <a:ext cx="3215452" cy="1153717"/>
          </a:xfrm>
          <a:prstGeom prst="rect">
            <a:avLst/>
          </a:prstGeom>
        </p:spPr>
      </p:pic>
    </p:spTree>
    <p:extLst>
      <p:ext uri="{BB962C8B-B14F-4D97-AF65-F5344CB8AC3E}">
        <p14:creationId xmlns:p14="http://schemas.microsoft.com/office/powerpoint/2010/main" val="1806081260"/>
      </p:ext>
    </p:extLst>
  </p:cSld>
  <p:clrMap bg1="lt1" tx1="dk1" bg2="lt2" tx2="dk2" accent1="accent1" accent2="accent2" accent3="accent3" accent4="accent4" accent5="accent5" accent6="accent6" hlink="hlink" folHlink="folHlink"/>
  <p:sldLayoutIdLst>
    <p:sldLayoutId id="2147483655"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31">
          <p15:clr>
            <a:srgbClr val="F26B43"/>
          </p15:clr>
        </p15:guide>
        <p15:guide id="2" pos="801">
          <p15:clr>
            <a:srgbClr val="F26B43"/>
          </p15:clr>
        </p15:guide>
        <p15:guide id="3" orient="horz" pos="3861">
          <p15:clr>
            <a:srgbClr val="F26B43"/>
          </p15:clr>
        </p15:guide>
        <p15:guide id="4" orient="horz" pos="4110">
          <p15:clr>
            <a:srgbClr val="F26B43"/>
          </p15:clr>
        </p15:guide>
        <p15:guide id="5" pos="5360">
          <p15:clr>
            <a:srgbClr val="F26B43"/>
          </p15:clr>
        </p15:guide>
        <p15:guide id="6" pos="710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6" name="Łącznik prosty 5">
            <a:extLst>
              <a:ext uri="{FF2B5EF4-FFF2-40B4-BE49-F238E27FC236}">
                <a16:creationId xmlns:a16="http://schemas.microsoft.com/office/drawing/2014/main" id="{302A39C5-2C4F-EA48-BD6F-843AC524EF2A}"/>
              </a:ext>
            </a:extLst>
          </p:cNvPr>
          <p:cNvCxnSpPr/>
          <p:nvPr userDrawn="1"/>
        </p:nvCxnSpPr>
        <p:spPr>
          <a:xfrm>
            <a:off x="1284270" y="6122042"/>
            <a:ext cx="10001185" cy="0"/>
          </a:xfrm>
          <a:prstGeom prst="line">
            <a:avLst/>
          </a:prstGeom>
          <a:ln>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12" name="Podtytuł 2">
            <a:extLst>
              <a:ext uri="{FF2B5EF4-FFF2-40B4-BE49-F238E27FC236}">
                <a16:creationId xmlns:a16="http://schemas.microsoft.com/office/drawing/2014/main" id="{CB5AE4C2-D81D-1248-B064-076081434062}"/>
              </a:ext>
            </a:extLst>
          </p:cNvPr>
          <p:cNvSpPr txBox="1">
            <a:spLocks/>
          </p:cNvSpPr>
          <p:nvPr userDrawn="1"/>
        </p:nvSpPr>
        <p:spPr>
          <a:xfrm>
            <a:off x="10930351" y="6381328"/>
            <a:ext cx="463462"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fld id="{DDFDBB09-8786-5E42-ADCC-A06826583F73}" type="slidenum">
              <a:rPr lang="pl-PL" sz="900" spc="150" smtClean="0">
                <a:solidFill>
                  <a:schemeClr val="tx1"/>
                </a:solidFill>
                <a:latin typeface="Lato" panose="020F0502020204030203" pitchFamily="34" charset="-18"/>
              </a:rPr>
              <a:t>‹#›</a:t>
            </a:fld>
            <a:endParaRPr lang="pl-PL" sz="900" spc="150" dirty="0">
              <a:solidFill>
                <a:schemeClr val="tx1"/>
              </a:solidFill>
              <a:latin typeface="Lato" panose="020F0502020204030203" pitchFamily="34" charset="-18"/>
            </a:endParaRPr>
          </a:p>
        </p:txBody>
      </p:sp>
      <p:pic>
        <p:nvPicPr>
          <p:cNvPr id="4" name="Obraz 3"/>
          <p:cNvPicPr>
            <a:picLocks noChangeAspect="1"/>
          </p:cNvPicPr>
          <p:nvPr userDrawn="1"/>
        </p:nvPicPr>
        <p:blipFill rotWithShape="1">
          <a:blip r:embed="rId3" cstate="print">
            <a:extLst>
              <a:ext uri="{28A0092B-C50C-407E-A947-70E740481C1C}">
                <a14:useLocalDpi xmlns:a14="http://schemas.microsoft.com/office/drawing/2010/main" val="0"/>
              </a:ext>
            </a:extLst>
          </a:blip>
          <a:srcRect l="15290" r="48016"/>
          <a:stretch/>
        </p:blipFill>
        <p:spPr>
          <a:xfrm>
            <a:off x="1266702" y="6201019"/>
            <a:ext cx="1027202" cy="528857"/>
          </a:xfrm>
          <a:prstGeom prst="rect">
            <a:avLst/>
          </a:prstGeom>
        </p:spPr>
      </p:pic>
      <p:sp>
        <p:nvSpPr>
          <p:cNvPr id="11" name="Podtytuł 2">
            <a:extLst>
              <a:ext uri="{FF2B5EF4-FFF2-40B4-BE49-F238E27FC236}">
                <a16:creationId xmlns:a16="http://schemas.microsoft.com/office/drawing/2014/main" id="{6973884C-64EC-E64C-8775-EFF4BD75AC54}"/>
              </a:ext>
            </a:extLst>
          </p:cNvPr>
          <p:cNvSpPr txBox="1">
            <a:spLocks/>
          </p:cNvSpPr>
          <p:nvPr userDrawn="1"/>
        </p:nvSpPr>
        <p:spPr>
          <a:xfrm>
            <a:off x="2520939" y="6382528"/>
            <a:ext cx="10299264"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err="1">
                <a:solidFill>
                  <a:schemeClr val="tx1"/>
                </a:solidFill>
                <a:latin typeface="Lato Black" panose="020F0A02020204030203" pitchFamily="34" charset="-18"/>
              </a:rPr>
              <a:t>Ministry</a:t>
            </a:r>
            <a:r>
              <a:rPr lang="pl-PL" sz="900" b="1" spc="150" dirty="0">
                <a:solidFill>
                  <a:schemeClr val="tx1"/>
                </a:solidFill>
                <a:latin typeface="Lato Black" panose="020F0A02020204030203" pitchFamily="34" charset="-18"/>
              </a:rPr>
              <a:t> of Finance</a:t>
            </a:r>
            <a:r>
              <a:rPr lang="pl-PL" sz="900" b="1" spc="150" dirty="0">
                <a:solidFill>
                  <a:schemeClr val="tx1"/>
                </a:solidFill>
                <a:latin typeface="Lato" panose="020F0502020204030203" pitchFamily="34" charset="-18"/>
              </a:rPr>
              <a:t>  </a:t>
            </a:r>
            <a:r>
              <a:rPr lang="pl-PL" sz="900" spc="150" dirty="0">
                <a:solidFill>
                  <a:schemeClr val="tx1"/>
                </a:solidFill>
                <a:latin typeface="Lato" panose="020F0502020204030203" pitchFamily="34" charset="-18"/>
              </a:rPr>
              <a:t>/  gov.pl/</a:t>
            </a:r>
            <a:r>
              <a:rPr lang="pl-PL" sz="900" spc="150" dirty="0" err="1">
                <a:solidFill>
                  <a:schemeClr val="tx1"/>
                </a:solidFill>
                <a:latin typeface="Lato" panose="020F0502020204030203" pitchFamily="34" charset="-18"/>
              </a:rPr>
              <a:t>finance</a:t>
            </a:r>
            <a:endParaRPr lang="pl-PL" sz="900" spc="150" dirty="0">
              <a:solidFill>
                <a:schemeClr val="tx1"/>
              </a:solidFill>
              <a:latin typeface="Lato" panose="020F0502020204030203" pitchFamily="34" charset="-18"/>
            </a:endParaRPr>
          </a:p>
        </p:txBody>
      </p:sp>
    </p:spTree>
    <p:extLst>
      <p:ext uri="{BB962C8B-B14F-4D97-AF65-F5344CB8AC3E}">
        <p14:creationId xmlns:p14="http://schemas.microsoft.com/office/powerpoint/2010/main" val="3242933834"/>
      </p:ext>
    </p:extLst>
  </p:cSld>
  <p:clrMap bg1="lt1" tx1="dk1" bg2="lt2" tx2="dk2" accent1="accent1" accent2="accent2" accent3="accent3" accent4="accent4" accent5="accent5" accent6="accent6" hlink="hlink" folHlink="folHlink"/>
  <p:sldLayoutIdLst>
    <p:sldLayoutId id="2147483659"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31">
          <p15:clr>
            <a:srgbClr val="F26B43"/>
          </p15:clr>
        </p15:guide>
        <p15:guide id="2" pos="801" userDrawn="1">
          <p15:clr>
            <a:srgbClr val="F26B43"/>
          </p15:clr>
        </p15:guide>
        <p15:guide id="3" orient="horz" pos="3861">
          <p15:clr>
            <a:srgbClr val="F26B43"/>
          </p15:clr>
        </p15:guide>
        <p15:guide id="4" orient="horz" pos="4110">
          <p15:clr>
            <a:srgbClr val="F26B43"/>
          </p15:clr>
        </p15:guide>
        <p15:guide id="5" pos="5360">
          <p15:clr>
            <a:srgbClr val="F26B43"/>
          </p15:clr>
        </p15:guide>
        <p15:guide id="6" pos="710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6" name="Łącznik prosty 5">
            <a:extLst>
              <a:ext uri="{FF2B5EF4-FFF2-40B4-BE49-F238E27FC236}">
                <a16:creationId xmlns:a16="http://schemas.microsoft.com/office/drawing/2014/main" id="{302A39C5-2C4F-EA48-BD6F-843AC524EF2A}"/>
              </a:ext>
            </a:extLst>
          </p:cNvPr>
          <p:cNvCxnSpPr/>
          <p:nvPr userDrawn="1"/>
        </p:nvCxnSpPr>
        <p:spPr>
          <a:xfrm>
            <a:off x="1284270" y="6122042"/>
            <a:ext cx="10001185" cy="0"/>
          </a:xfrm>
          <a:prstGeom prst="line">
            <a:avLst/>
          </a:prstGeom>
          <a:ln>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14"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err="1">
                <a:solidFill>
                  <a:schemeClr val="tx1"/>
                </a:solidFill>
                <a:latin typeface="Lato Black" panose="020F0A02020204030203" pitchFamily="34" charset="-18"/>
              </a:rPr>
              <a:t>Ministry</a:t>
            </a:r>
            <a:r>
              <a:rPr lang="pl-PL" sz="900" b="1" spc="150" dirty="0">
                <a:solidFill>
                  <a:schemeClr val="tx1"/>
                </a:solidFill>
                <a:latin typeface="Lato Black" panose="020F0A02020204030203" pitchFamily="34" charset="-18"/>
              </a:rPr>
              <a:t> of Finance</a:t>
            </a:r>
            <a:r>
              <a:rPr lang="pl-PL" sz="900" b="1" spc="150" dirty="0">
                <a:solidFill>
                  <a:schemeClr val="tx1"/>
                </a:solidFill>
                <a:latin typeface="Lato" panose="020F0502020204030203" pitchFamily="34" charset="-18"/>
              </a:rPr>
              <a:t>  </a:t>
            </a:r>
            <a:r>
              <a:rPr lang="pl-PL" sz="900" spc="150" dirty="0">
                <a:solidFill>
                  <a:schemeClr val="tx1"/>
                </a:solidFill>
                <a:latin typeface="Lato" panose="020F0502020204030203" pitchFamily="34" charset="-18"/>
              </a:rPr>
              <a:t>/  gov.pl/</a:t>
            </a:r>
            <a:r>
              <a:rPr lang="pl-PL" sz="900" spc="150" dirty="0" err="1">
                <a:solidFill>
                  <a:schemeClr val="tx1"/>
                </a:solidFill>
                <a:latin typeface="Lato" panose="020F0502020204030203" pitchFamily="34" charset="-18"/>
              </a:rPr>
              <a:t>finance</a:t>
            </a:r>
            <a:endParaRPr lang="pl-PL" sz="900" spc="150" dirty="0">
              <a:solidFill>
                <a:schemeClr val="tx1"/>
              </a:solidFill>
              <a:latin typeface="Lato" panose="020F0502020204030203" pitchFamily="34" charset="-18"/>
            </a:endParaRPr>
          </a:p>
        </p:txBody>
      </p:sp>
      <p:sp>
        <p:nvSpPr>
          <p:cNvPr id="15" name="Podtytuł 2">
            <a:extLst>
              <a:ext uri="{FF2B5EF4-FFF2-40B4-BE49-F238E27FC236}">
                <a16:creationId xmlns:a16="http://schemas.microsoft.com/office/drawing/2014/main" id="{CB5AE4C2-D81D-1248-B064-076081434062}"/>
              </a:ext>
            </a:extLst>
          </p:cNvPr>
          <p:cNvSpPr txBox="1">
            <a:spLocks/>
          </p:cNvSpPr>
          <p:nvPr userDrawn="1"/>
        </p:nvSpPr>
        <p:spPr>
          <a:xfrm>
            <a:off x="10930351" y="6381328"/>
            <a:ext cx="463462"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fld id="{DDFDBB09-8786-5E42-ADCC-A06826583F73}" type="slidenum">
              <a:rPr lang="pl-PL" sz="900" spc="150" smtClean="0">
                <a:solidFill>
                  <a:schemeClr val="tx1"/>
                </a:solidFill>
                <a:latin typeface="Lato" panose="020F0502020204030203" pitchFamily="34" charset="-18"/>
              </a:rPr>
              <a:t>‹#›</a:t>
            </a:fld>
            <a:endParaRPr lang="pl-PL" sz="900" spc="150" dirty="0">
              <a:solidFill>
                <a:schemeClr val="tx1"/>
              </a:solidFill>
              <a:latin typeface="Lato" panose="020F0502020204030203" pitchFamily="34" charset="-18"/>
            </a:endParaRPr>
          </a:p>
        </p:txBody>
      </p:sp>
      <p:pic>
        <p:nvPicPr>
          <p:cNvPr id="7" name="Obraz 6">
            <a:extLst>
              <a:ext uri="{FF2B5EF4-FFF2-40B4-BE49-F238E27FC236}">
                <a16:creationId xmlns:a16="http://schemas.microsoft.com/office/drawing/2014/main" id="{47930CA1-0E47-5E44-5A4C-A82436E4F1C7}"/>
              </a:ext>
            </a:extLst>
          </p:cNvPr>
          <p:cNvPicPr>
            <a:picLocks noChangeAspect="1"/>
          </p:cNvPicPr>
          <p:nvPr userDrawn="1"/>
        </p:nvPicPr>
        <p:blipFill>
          <a:blip r:embed="rId3"/>
          <a:stretch>
            <a:fillRect/>
          </a:stretch>
        </p:blipFill>
        <p:spPr>
          <a:xfrm>
            <a:off x="9120336" y="125141"/>
            <a:ext cx="2196196" cy="788005"/>
          </a:xfrm>
          <a:prstGeom prst="rect">
            <a:avLst/>
          </a:prstGeom>
        </p:spPr>
      </p:pic>
      <p:pic>
        <p:nvPicPr>
          <p:cNvPr id="9" name="Obraz 8">
            <a:extLst>
              <a:ext uri="{FF2B5EF4-FFF2-40B4-BE49-F238E27FC236}">
                <a16:creationId xmlns:a16="http://schemas.microsoft.com/office/drawing/2014/main" id="{52D2D039-B70F-4533-A15D-DB3219C204B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33037" y="5163845"/>
            <a:ext cx="7776863" cy="463620"/>
          </a:xfrm>
          <a:prstGeom prst="rect">
            <a:avLst/>
          </a:prstGeom>
        </p:spPr>
      </p:pic>
    </p:spTree>
    <p:extLst>
      <p:ext uri="{BB962C8B-B14F-4D97-AF65-F5344CB8AC3E}">
        <p14:creationId xmlns:p14="http://schemas.microsoft.com/office/powerpoint/2010/main" val="3901651127"/>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31">
          <p15:clr>
            <a:srgbClr val="F26B43"/>
          </p15:clr>
        </p15:guide>
        <p15:guide id="2" pos="801">
          <p15:clr>
            <a:srgbClr val="F26B43"/>
          </p15:clr>
        </p15:guide>
        <p15:guide id="3" orient="horz" pos="3861">
          <p15:clr>
            <a:srgbClr val="F26B43"/>
          </p15:clr>
        </p15:guide>
        <p15:guide id="4" orient="horz" pos="4110">
          <p15:clr>
            <a:srgbClr val="F26B43"/>
          </p15:clr>
        </p15:guide>
        <p15:guide id="5" pos="5360">
          <p15:clr>
            <a:srgbClr val="F26B43"/>
          </p15:clr>
        </p15:guide>
        <p15:guide id="6" pos="7106">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Obraz 6">
            <a:extLst>
              <a:ext uri="{FF2B5EF4-FFF2-40B4-BE49-F238E27FC236}">
                <a16:creationId xmlns:a16="http://schemas.microsoft.com/office/drawing/2014/main" id="{375A76E0-2161-B605-C8C0-D2ADC9493A8B}"/>
              </a:ext>
            </a:extLst>
          </p:cNvPr>
          <p:cNvPicPr>
            <a:picLocks noChangeAspect="1"/>
          </p:cNvPicPr>
          <p:nvPr userDrawn="1"/>
        </p:nvPicPr>
        <p:blipFill>
          <a:blip r:embed="rId4"/>
          <a:stretch>
            <a:fillRect/>
          </a:stretch>
        </p:blipFill>
        <p:spPr>
          <a:xfrm>
            <a:off x="0" y="0"/>
            <a:ext cx="12192000" cy="6858000"/>
          </a:xfrm>
          <a:prstGeom prst="rect">
            <a:avLst/>
          </a:prstGeom>
        </p:spPr>
      </p:pic>
      <p:cxnSp>
        <p:nvCxnSpPr>
          <p:cNvPr id="11" name="Łącznik prosty 10">
            <a:extLst>
              <a:ext uri="{FF2B5EF4-FFF2-40B4-BE49-F238E27FC236}">
                <a16:creationId xmlns:a16="http://schemas.microsoft.com/office/drawing/2014/main" id="{302A39C5-2C4F-EA48-BD6F-843AC524EF2A}"/>
              </a:ext>
            </a:extLst>
          </p:cNvPr>
          <p:cNvCxnSpPr/>
          <p:nvPr userDrawn="1"/>
        </p:nvCxnSpPr>
        <p:spPr>
          <a:xfrm>
            <a:off x="1271588" y="6129338"/>
            <a:ext cx="10001185"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12" name="Podtytuł 2">
            <a:extLst>
              <a:ext uri="{FF2B5EF4-FFF2-40B4-BE49-F238E27FC236}">
                <a16:creationId xmlns:a16="http://schemas.microsoft.com/office/drawing/2014/main" id="{CB5AE4C2-D81D-1248-B064-076081434062}"/>
              </a:ext>
            </a:extLst>
          </p:cNvPr>
          <p:cNvSpPr txBox="1">
            <a:spLocks/>
          </p:cNvSpPr>
          <p:nvPr userDrawn="1"/>
        </p:nvSpPr>
        <p:spPr>
          <a:xfrm>
            <a:off x="10930351" y="6369923"/>
            <a:ext cx="463462"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fld id="{DDFDBB09-8786-5E42-ADCC-A06826583F73}" type="slidenum">
              <a:rPr lang="pl-PL" sz="900" spc="150" smtClean="0">
                <a:solidFill>
                  <a:schemeClr val="bg1"/>
                </a:solidFill>
                <a:latin typeface="Lato" panose="020F0502020204030203" pitchFamily="34" charset="-18"/>
              </a:rPr>
              <a:t>‹#›</a:t>
            </a:fld>
            <a:endParaRPr lang="pl-PL" sz="900" spc="150" dirty="0">
              <a:solidFill>
                <a:schemeClr val="bg1"/>
              </a:solidFill>
              <a:latin typeface="Lato" panose="020F0502020204030203" pitchFamily="34" charset="-18"/>
            </a:endParaRPr>
          </a:p>
        </p:txBody>
      </p:sp>
      <p:sp>
        <p:nvSpPr>
          <p:cNvPr id="15"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err="1">
                <a:solidFill>
                  <a:schemeClr val="bg1"/>
                </a:solidFill>
                <a:latin typeface="Lato Black" panose="020F0A02020204030203" pitchFamily="34" charset="-18"/>
              </a:rPr>
              <a:t>Ministry</a:t>
            </a:r>
            <a:r>
              <a:rPr lang="pl-PL" sz="900" b="1" spc="150" dirty="0">
                <a:solidFill>
                  <a:schemeClr val="bg1"/>
                </a:solidFill>
                <a:latin typeface="Lato Black" panose="020F0A02020204030203" pitchFamily="34" charset="-18"/>
              </a:rPr>
              <a:t> of Finance</a:t>
            </a:r>
            <a:r>
              <a:rPr lang="pl-PL" sz="900" b="1" spc="150" dirty="0">
                <a:solidFill>
                  <a:schemeClr val="bg1"/>
                </a:solidFill>
                <a:latin typeface="Lato" panose="020F0502020204030203" pitchFamily="34" charset="-18"/>
              </a:rPr>
              <a:t>  </a:t>
            </a:r>
            <a:r>
              <a:rPr lang="pl-PL" sz="900" spc="150" dirty="0">
                <a:solidFill>
                  <a:schemeClr val="bg1"/>
                </a:solidFill>
                <a:latin typeface="Lato" panose="020F0502020204030203" pitchFamily="34" charset="-18"/>
              </a:rPr>
              <a:t>/  gov.pl/</a:t>
            </a:r>
            <a:r>
              <a:rPr lang="pl-PL" sz="900" spc="150" dirty="0" err="1">
                <a:solidFill>
                  <a:schemeClr val="bg1"/>
                </a:solidFill>
                <a:latin typeface="Lato" panose="020F0502020204030203" pitchFamily="34" charset="-18"/>
              </a:rPr>
              <a:t>finance</a:t>
            </a:r>
            <a:endParaRPr lang="pl-PL" sz="900" spc="150" dirty="0">
              <a:solidFill>
                <a:schemeClr val="bg1"/>
              </a:solidFill>
              <a:latin typeface="Lato" panose="020F0502020204030203" pitchFamily="34" charset="-18"/>
            </a:endParaRPr>
          </a:p>
        </p:txBody>
      </p:sp>
      <p:pic>
        <p:nvPicPr>
          <p:cNvPr id="9" name="Obraz 8">
            <a:extLst>
              <a:ext uri="{FF2B5EF4-FFF2-40B4-BE49-F238E27FC236}">
                <a16:creationId xmlns:a16="http://schemas.microsoft.com/office/drawing/2014/main" id="{6F024DA4-8903-C6DB-8C3A-33A23FDD2689}"/>
              </a:ext>
            </a:extLst>
          </p:cNvPr>
          <p:cNvPicPr>
            <a:picLocks noChangeAspect="1"/>
          </p:cNvPicPr>
          <p:nvPr userDrawn="1"/>
        </p:nvPicPr>
        <p:blipFill>
          <a:blip r:embed="rId5"/>
          <a:stretch>
            <a:fillRect/>
          </a:stretch>
        </p:blipFill>
        <p:spPr>
          <a:xfrm>
            <a:off x="9120336" y="116632"/>
            <a:ext cx="2251086" cy="805024"/>
          </a:xfrm>
          <a:prstGeom prst="rect">
            <a:avLst/>
          </a:prstGeom>
        </p:spPr>
      </p:pic>
    </p:spTree>
    <p:extLst>
      <p:ext uri="{BB962C8B-B14F-4D97-AF65-F5344CB8AC3E}">
        <p14:creationId xmlns:p14="http://schemas.microsoft.com/office/powerpoint/2010/main" val="2076855836"/>
      </p:ext>
    </p:extLst>
  </p:cSld>
  <p:clrMap bg1="lt1" tx1="dk1" bg2="lt2" tx2="dk2" accent1="accent1" accent2="accent2" accent3="accent3" accent4="accent4" accent5="accent5" accent6="accent6" hlink="hlink" folHlink="folHlink"/>
  <p:sldLayoutIdLst>
    <p:sldLayoutId id="2147483663" r:id="rId1"/>
    <p:sldLayoutId id="214748367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31">
          <p15:clr>
            <a:srgbClr val="F26B43"/>
          </p15:clr>
        </p15:guide>
        <p15:guide id="2" pos="801">
          <p15:clr>
            <a:srgbClr val="F26B43"/>
          </p15:clr>
        </p15:guide>
        <p15:guide id="3" orient="horz" pos="3861">
          <p15:clr>
            <a:srgbClr val="F26B43"/>
          </p15:clr>
        </p15:guide>
        <p15:guide id="4" orient="horz" pos="4110">
          <p15:clr>
            <a:srgbClr val="F26B43"/>
          </p15:clr>
        </p15:guide>
        <p15:guide id="5" pos="5360">
          <p15:clr>
            <a:srgbClr val="F26B43"/>
          </p15:clr>
        </p15:guide>
        <p15:guide id="6" pos="7106">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Obraz 7">
            <a:extLst>
              <a:ext uri="{FF2B5EF4-FFF2-40B4-BE49-F238E27FC236}">
                <a16:creationId xmlns:a16="http://schemas.microsoft.com/office/drawing/2014/main" id="{1F090B43-C84C-88B4-B23E-777E9CA20F56}"/>
              </a:ext>
            </a:extLst>
          </p:cNvPr>
          <p:cNvPicPr>
            <a:picLocks noChangeAspect="1"/>
          </p:cNvPicPr>
          <p:nvPr userDrawn="1"/>
        </p:nvPicPr>
        <p:blipFill>
          <a:blip r:embed="rId4"/>
          <a:stretch>
            <a:fillRect/>
          </a:stretch>
        </p:blipFill>
        <p:spPr>
          <a:xfrm>
            <a:off x="0" y="0"/>
            <a:ext cx="12192000" cy="6858000"/>
          </a:xfrm>
          <a:prstGeom prst="rect">
            <a:avLst/>
          </a:prstGeom>
        </p:spPr>
      </p:pic>
      <p:cxnSp>
        <p:nvCxnSpPr>
          <p:cNvPr id="11" name="Łącznik prosty 10">
            <a:extLst>
              <a:ext uri="{FF2B5EF4-FFF2-40B4-BE49-F238E27FC236}">
                <a16:creationId xmlns:a16="http://schemas.microsoft.com/office/drawing/2014/main" id="{302A39C5-2C4F-EA48-BD6F-843AC524EF2A}"/>
              </a:ext>
            </a:extLst>
          </p:cNvPr>
          <p:cNvCxnSpPr/>
          <p:nvPr userDrawn="1"/>
        </p:nvCxnSpPr>
        <p:spPr>
          <a:xfrm>
            <a:off x="1271588" y="6129338"/>
            <a:ext cx="10001185"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12" name="Podtytuł 2">
            <a:extLst>
              <a:ext uri="{FF2B5EF4-FFF2-40B4-BE49-F238E27FC236}">
                <a16:creationId xmlns:a16="http://schemas.microsoft.com/office/drawing/2014/main" id="{CB5AE4C2-D81D-1248-B064-076081434062}"/>
              </a:ext>
            </a:extLst>
          </p:cNvPr>
          <p:cNvSpPr txBox="1">
            <a:spLocks/>
          </p:cNvSpPr>
          <p:nvPr userDrawn="1"/>
        </p:nvSpPr>
        <p:spPr>
          <a:xfrm>
            <a:off x="10930351" y="6369923"/>
            <a:ext cx="463462"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fld id="{DDFDBB09-8786-5E42-ADCC-A06826583F73}" type="slidenum">
              <a:rPr lang="pl-PL" sz="900" spc="150" smtClean="0">
                <a:solidFill>
                  <a:schemeClr val="bg1"/>
                </a:solidFill>
                <a:latin typeface="Lato" panose="020F0502020204030203" pitchFamily="34" charset="-18"/>
              </a:rPr>
              <a:t>‹#›</a:t>
            </a:fld>
            <a:endParaRPr lang="pl-PL" sz="900" spc="150" dirty="0">
              <a:solidFill>
                <a:schemeClr val="bg1"/>
              </a:solidFill>
              <a:latin typeface="Lato" panose="020F0502020204030203" pitchFamily="34" charset="-18"/>
            </a:endParaRPr>
          </a:p>
        </p:txBody>
      </p:sp>
      <p:sp>
        <p:nvSpPr>
          <p:cNvPr id="14" name="Podtytuł 2">
            <a:extLst>
              <a:ext uri="{FF2B5EF4-FFF2-40B4-BE49-F238E27FC236}">
                <a16:creationId xmlns:a16="http://schemas.microsoft.com/office/drawing/2014/main" id="{6973884C-64EC-E64C-8775-EFF4BD75AC54}"/>
              </a:ext>
            </a:extLst>
          </p:cNvPr>
          <p:cNvSpPr txBox="1">
            <a:spLocks/>
          </p:cNvSpPr>
          <p:nvPr userDrawn="1"/>
        </p:nvSpPr>
        <p:spPr>
          <a:xfrm>
            <a:off x="1183541" y="6382528"/>
            <a:ext cx="8511788" cy="1993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l-PL" sz="900" b="1" spc="150" dirty="0" err="1">
                <a:solidFill>
                  <a:schemeClr val="bg1"/>
                </a:solidFill>
                <a:latin typeface="Lato Black" panose="020F0A02020204030203" pitchFamily="34" charset="-18"/>
              </a:rPr>
              <a:t>Ministry</a:t>
            </a:r>
            <a:r>
              <a:rPr lang="pl-PL" sz="900" b="1" spc="150" dirty="0">
                <a:solidFill>
                  <a:schemeClr val="bg1"/>
                </a:solidFill>
                <a:latin typeface="Lato Black" panose="020F0A02020204030203" pitchFamily="34" charset="-18"/>
              </a:rPr>
              <a:t> of Finance</a:t>
            </a:r>
            <a:r>
              <a:rPr lang="pl-PL" sz="900" b="1" spc="150" dirty="0">
                <a:solidFill>
                  <a:schemeClr val="bg1"/>
                </a:solidFill>
                <a:latin typeface="Lato" panose="020F0502020204030203" pitchFamily="34" charset="-18"/>
              </a:rPr>
              <a:t>  </a:t>
            </a:r>
            <a:r>
              <a:rPr lang="pl-PL" sz="900" spc="150" dirty="0">
                <a:solidFill>
                  <a:schemeClr val="bg1"/>
                </a:solidFill>
                <a:latin typeface="Lato" panose="020F0502020204030203" pitchFamily="34" charset="-18"/>
              </a:rPr>
              <a:t>/  gov.pl/</a:t>
            </a:r>
            <a:r>
              <a:rPr lang="pl-PL" sz="900" spc="150" dirty="0" err="1">
                <a:solidFill>
                  <a:schemeClr val="bg1"/>
                </a:solidFill>
                <a:latin typeface="Lato" panose="020F0502020204030203" pitchFamily="34" charset="-18"/>
              </a:rPr>
              <a:t>finance</a:t>
            </a:r>
            <a:endParaRPr lang="pl-PL" sz="900" spc="150" dirty="0">
              <a:solidFill>
                <a:schemeClr val="bg1"/>
              </a:solidFill>
              <a:latin typeface="Lato" panose="020F0502020204030203" pitchFamily="34" charset="-18"/>
            </a:endParaRPr>
          </a:p>
        </p:txBody>
      </p:sp>
      <p:pic>
        <p:nvPicPr>
          <p:cNvPr id="9" name="Obraz 8">
            <a:extLst>
              <a:ext uri="{FF2B5EF4-FFF2-40B4-BE49-F238E27FC236}">
                <a16:creationId xmlns:a16="http://schemas.microsoft.com/office/drawing/2014/main" id="{6F024DA4-8903-C6DB-8C3A-33A23FDD2689}"/>
              </a:ext>
            </a:extLst>
          </p:cNvPr>
          <p:cNvPicPr>
            <a:picLocks noChangeAspect="1"/>
          </p:cNvPicPr>
          <p:nvPr userDrawn="1"/>
        </p:nvPicPr>
        <p:blipFill>
          <a:blip r:embed="rId5"/>
          <a:stretch>
            <a:fillRect/>
          </a:stretch>
        </p:blipFill>
        <p:spPr>
          <a:xfrm>
            <a:off x="9120336" y="116632"/>
            <a:ext cx="2251086" cy="805024"/>
          </a:xfrm>
          <a:prstGeom prst="rect">
            <a:avLst/>
          </a:prstGeom>
        </p:spPr>
      </p:pic>
    </p:spTree>
    <p:extLst>
      <p:ext uri="{BB962C8B-B14F-4D97-AF65-F5344CB8AC3E}">
        <p14:creationId xmlns:p14="http://schemas.microsoft.com/office/powerpoint/2010/main" val="3382306197"/>
      </p:ext>
    </p:extLst>
  </p:cSld>
  <p:clrMap bg1="lt1" tx1="dk1" bg2="lt2" tx2="dk2" accent1="accent1" accent2="accent2" accent3="accent3" accent4="accent4" accent5="accent5" accent6="accent6" hlink="hlink" folHlink="folHlink"/>
  <p:sldLayoutIdLst>
    <p:sldLayoutId id="2147483665" r:id="rId1"/>
    <p:sldLayoutId id="2147483671"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31">
          <p15:clr>
            <a:srgbClr val="F26B43"/>
          </p15:clr>
        </p15:guide>
        <p15:guide id="2" pos="801">
          <p15:clr>
            <a:srgbClr val="F26B43"/>
          </p15:clr>
        </p15:guide>
        <p15:guide id="3" orient="horz" pos="3861">
          <p15:clr>
            <a:srgbClr val="F26B43"/>
          </p15:clr>
        </p15:guide>
        <p15:guide id="4" orient="horz" pos="4110">
          <p15:clr>
            <a:srgbClr val="F26B43"/>
          </p15:clr>
        </p15:guide>
        <p15:guide id="5" pos="5360">
          <p15:clr>
            <a:srgbClr val="F26B43"/>
          </p15:clr>
        </p15:guide>
        <p15:guide id="6" pos="710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www.gov.pl/web/finance"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www.gov.pl/web/finance"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gov.pl/web/finance"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www.gov.pl/web/finance"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gov.pl/web/finance"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www.gov.pl/web/finance"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pl/web/finance"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0A626B9B-EFC8-A14D-A1F3-361953F0EF91}"/>
              </a:ext>
            </a:extLst>
          </p:cNvPr>
          <p:cNvSpPr txBox="1"/>
          <p:nvPr/>
        </p:nvSpPr>
        <p:spPr>
          <a:xfrm>
            <a:off x="1183540" y="4028467"/>
            <a:ext cx="8942365" cy="400110"/>
          </a:xfrm>
          <a:prstGeom prst="rect">
            <a:avLst/>
          </a:prstGeom>
          <a:noFill/>
        </p:spPr>
        <p:txBody>
          <a:bodyPr wrap="square" rtlCol="0">
            <a:spAutoFit/>
          </a:bodyPr>
          <a:lstStyle/>
          <a:p>
            <a:pPr algn="just"/>
            <a:r>
              <a:rPr lang="pl-PL" sz="2000" b="1">
                <a:latin typeface="Lato" panose="020F0502020204030203" pitchFamily="34" charset="-18"/>
                <a:ea typeface="Open Sans" panose="020B0606030504020204" pitchFamily="34" charset="0"/>
                <a:cs typeface="Open Sans" panose="020B0606030504020204" pitchFamily="34" charset="0"/>
              </a:rPr>
              <a:t> Klauzula recharakteryzacji transakcji a instytucja rzeczywistego beneficjenta </a:t>
            </a:r>
            <a:endParaRPr lang="pl-PL" sz="1600" dirty="0">
              <a:latin typeface="Lato" panose="020F0502020204030203" pitchFamily="34" charset="-18"/>
              <a:ea typeface="Open Sans" panose="020B0606030504020204" pitchFamily="34" charset="0"/>
              <a:cs typeface="Open Sans" panose="020B0606030504020204" pitchFamily="34" charset="0"/>
            </a:endParaRPr>
          </a:p>
        </p:txBody>
      </p:sp>
      <p:sp>
        <p:nvSpPr>
          <p:cNvPr id="5" name="Prostokąt 4">
            <a:hlinkClick r:id="rId2" highlightClick="1"/>
          </p:cNvPr>
          <p:cNvSpPr/>
          <p:nvPr/>
        </p:nvSpPr>
        <p:spPr>
          <a:xfrm>
            <a:off x="1183541" y="6382528"/>
            <a:ext cx="2914518" cy="199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aseline="0" dirty="0"/>
          </a:p>
        </p:txBody>
      </p:sp>
    </p:spTree>
    <p:extLst>
      <p:ext uri="{BB962C8B-B14F-4D97-AF65-F5344CB8AC3E}">
        <p14:creationId xmlns:p14="http://schemas.microsoft.com/office/powerpoint/2010/main" val="3978266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D0D2723E-6ED5-A84A-ABFC-D199CB9F363A}"/>
              </a:ext>
            </a:extLst>
          </p:cNvPr>
          <p:cNvSpPr txBox="1"/>
          <p:nvPr/>
        </p:nvSpPr>
        <p:spPr>
          <a:xfrm>
            <a:off x="721560" y="427159"/>
            <a:ext cx="10001185" cy="369332"/>
          </a:xfrm>
          <a:prstGeom prst="rect">
            <a:avLst/>
          </a:prstGeom>
          <a:noFill/>
        </p:spPr>
        <p:txBody>
          <a:bodyPr wrap="square" rtlCol="0">
            <a:spAutoFit/>
          </a:bodyPr>
          <a:lstStyle/>
          <a:p>
            <a:r>
              <a:rPr lang="pl-PL" b="1" dirty="0">
                <a:latin typeface="Arial" panose="020B0604020202020204" pitchFamily="34" charset="0"/>
                <a:ea typeface="Open Sans Extrabold" panose="020B0606030504020204" pitchFamily="34" charset="0"/>
                <a:cs typeface="Open Sans Extrabold" panose="020B0606030504020204" pitchFamily="34" charset="0"/>
              </a:rPr>
              <a:t>Definicja krajowa rzeczywistego właściciela </a:t>
            </a:r>
            <a:endParaRPr lang="pl-PL" sz="3000" b="1" dirty="0">
              <a:latin typeface="Lato Black" panose="020F0A02020204030203" pitchFamily="34" charset="-18"/>
              <a:ea typeface="Open Sans Extrabold" panose="020B0606030504020204" pitchFamily="34" charset="0"/>
              <a:cs typeface="Open Sans Extrabold" panose="020B0606030504020204" pitchFamily="34" charset="0"/>
            </a:endParaRPr>
          </a:p>
        </p:txBody>
      </p:sp>
      <p:sp>
        <p:nvSpPr>
          <p:cNvPr id="5" name="Prostokąt 4">
            <a:hlinkClick r:id="rId3" highlightClick="1"/>
          </p:cNvPr>
          <p:cNvSpPr/>
          <p:nvPr/>
        </p:nvSpPr>
        <p:spPr>
          <a:xfrm>
            <a:off x="1183540" y="6219432"/>
            <a:ext cx="4144161" cy="491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aseline="0" dirty="0"/>
          </a:p>
        </p:txBody>
      </p:sp>
      <p:sp>
        <p:nvSpPr>
          <p:cNvPr id="6" name="pole tekstowe 5">
            <a:extLst>
              <a:ext uri="{FF2B5EF4-FFF2-40B4-BE49-F238E27FC236}">
                <a16:creationId xmlns:a16="http://schemas.microsoft.com/office/drawing/2014/main" id="{BB03AC50-9AB8-DB49-9F9E-428216564C5F}"/>
              </a:ext>
            </a:extLst>
          </p:cNvPr>
          <p:cNvSpPr txBox="1"/>
          <p:nvPr/>
        </p:nvSpPr>
        <p:spPr>
          <a:xfrm>
            <a:off x="721560" y="857428"/>
            <a:ext cx="10097373" cy="3320011"/>
          </a:xfrm>
          <a:prstGeom prst="rect">
            <a:avLst/>
          </a:prstGeom>
          <a:noFill/>
        </p:spPr>
        <p:txBody>
          <a:bodyPr wrap="square" rtlCol="0">
            <a:spAutoFit/>
          </a:bodyPr>
          <a:lstStyle/>
          <a:p>
            <a:pPr algn="just">
              <a:lnSpc>
                <a:spcPct val="115000"/>
              </a:lnSpc>
              <a:spcBef>
                <a:spcPts val="125"/>
              </a:spcBef>
              <a:spcAft>
                <a:spcPts val="1000"/>
              </a:spcAft>
            </a:pPr>
            <a:r>
              <a:rPr lang="pl-PL" sz="1600" dirty="0">
                <a:latin typeface="Lato" panose="020F0502020204030203" pitchFamily="34" charset="-18"/>
                <a:ea typeface="Open Sans" panose="020B0606030504020204" pitchFamily="34" charset="0"/>
                <a:cs typeface="Open Sans" panose="020B0606030504020204" pitchFamily="34" charset="0"/>
              </a:rPr>
              <a:t>Zgodnie z art. 4a pkt 29 ustawy o CIT rzeczywisty właściciel oznacza to podmiot, który spełnia łącznie następujące warunki:</a:t>
            </a:r>
          </a:p>
          <a:p>
            <a:pPr algn="just">
              <a:lnSpc>
                <a:spcPct val="115000"/>
              </a:lnSpc>
              <a:spcBef>
                <a:spcPts val="125"/>
              </a:spcBef>
              <a:spcAft>
                <a:spcPts val="1000"/>
              </a:spcAft>
            </a:pPr>
            <a:r>
              <a:rPr lang="pl-PL" sz="1600" dirty="0">
                <a:latin typeface="Lato" panose="020F0502020204030203" pitchFamily="34" charset="-18"/>
                <a:ea typeface="Open Sans" panose="020B0606030504020204" pitchFamily="34" charset="0"/>
                <a:cs typeface="Open Sans" panose="020B0606030504020204" pitchFamily="34" charset="0"/>
              </a:rPr>
              <a:t>a) otrzymuje należność dla własnej korzyści, w tym decyduje samodzielnie o jej przeznaczeniu </a:t>
            </a:r>
            <a:r>
              <a:rPr lang="pl-PL" sz="1600" b="1" dirty="0">
                <a:latin typeface="Lato" panose="020F0502020204030203" pitchFamily="34" charset="-18"/>
                <a:ea typeface="Open Sans" panose="020B0606030504020204" pitchFamily="34" charset="0"/>
                <a:cs typeface="Open Sans" panose="020B0606030504020204" pitchFamily="34" charset="0"/>
              </a:rPr>
              <a:t>i ponosi ryzyko ekonomiczne związane z utratą tej należności lub jej części</a:t>
            </a:r>
            <a:r>
              <a:rPr lang="pl-PL" sz="1600" dirty="0">
                <a:latin typeface="Lato" panose="020F0502020204030203" pitchFamily="34" charset="-18"/>
                <a:ea typeface="Open Sans" panose="020B0606030504020204" pitchFamily="34" charset="0"/>
                <a:cs typeface="Open Sans" panose="020B0606030504020204" pitchFamily="34" charset="0"/>
              </a:rPr>
              <a:t>,</a:t>
            </a:r>
          </a:p>
          <a:p>
            <a:pPr algn="just">
              <a:lnSpc>
                <a:spcPct val="115000"/>
              </a:lnSpc>
              <a:spcBef>
                <a:spcPts val="125"/>
              </a:spcBef>
              <a:spcAft>
                <a:spcPts val="1000"/>
              </a:spcAft>
            </a:pPr>
            <a:r>
              <a:rPr lang="pl-PL" sz="1600" dirty="0">
                <a:latin typeface="Lato" panose="020F0502020204030203" pitchFamily="34" charset="-18"/>
                <a:ea typeface="Open Sans" panose="020B0606030504020204" pitchFamily="34" charset="0"/>
                <a:cs typeface="Open Sans" panose="020B0606030504020204" pitchFamily="34" charset="0"/>
              </a:rPr>
              <a:t>b) nie jest pośrednikiem, przedstawicielem, powiernikiem lub innym podmiotem zobowiązanym do przekazania całości lub części należności innemu podmiotowi,</a:t>
            </a:r>
          </a:p>
          <a:p>
            <a:pPr algn="just">
              <a:lnSpc>
                <a:spcPct val="115000"/>
              </a:lnSpc>
              <a:spcBef>
                <a:spcPts val="125"/>
              </a:spcBef>
              <a:spcAft>
                <a:spcPts val="1000"/>
              </a:spcAft>
            </a:pPr>
            <a:r>
              <a:rPr lang="pl-PL" sz="1600" dirty="0">
                <a:latin typeface="Lato" panose="020F0502020204030203" pitchFamily="34" charset="-18"/>
                <a:ea typeface="Open Sans" panose="020B0606030504020204" pitchFamily="34" charset="0"/>
                <a:cs typeface="Open Sans" panose="020B0606030504020204" pitchFamily="34" charset="0"/>
              </a:rPr>
              <a:t>c) prowadzi rzeczywistą działalność gospodarczą w kraju siedziby, </a:t>
            </a:r>
            <a:r>
              <a:rPr lang="pl-PL" sz="1600" b="1" dirty="0">
                <a:latin typeface="Lato" panose="020F0502020204030203" pitchFamily="34" charset="-18"/>
                <a:ea typeface="Open Sans" panose="020B0606030504020204" pitchFamily="34" charset="0"/>
                <a:cs typeface="Open Sans" panose="020B0606030504020204" pitchFamily="34" charset="0"/>
              </a:rPr>
              <a:t>jeżeli należności są uzyskiwane w związku z prowadzoną działalnością gospodarczą</a:t>
            </a:r>
            <a:r>
              <a:rPr lang="pl-PL" sz="1600" dirty="0">
                <a:latin typeface="Lato" panose="020F0502020204030203" pitchFamily="34" charset="-18"/>
                <a:ea typeface="Open Sans" panose="020B0606030504020204" pitchFamily="34" charset="0"/>
                <a:cs typeface="Open Sans" panose="020B0606030504020204" pitchFamily="34" charset="0"/>
              </a:rPr>
              <a:t>, przy czym przy ocenie, czy podmiot prowadzi rzeczywistą działalność gospodarczą, uwzględnia się charakter oraz skalę działalności prowadzonej przez ten podmiot w zakresie otrzymanej należności;</a:t>
            </a:r>
          </a:p>
        </p:txBody>
      </p:sp>
    </p:spTree>
    <p:extLst>
      <p:ext uri="{BB962C8B-B14F-4D97-AF65-F5344CB8AC3E}">
        <p14:creationId xmlns:p14="http://schemas.microsoft.com/office/powerpoint/2010/main" val="4280154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D0D2723E-6ED5-A84A-ABFC-D199CB9F363A}"/>
              </a:ext>
            </a:extLst>
          </p:cNvPr>
          <p:cNvSpPr txBox="1"/>
          <p:nvPr/>
        </p:nvSpPr>
        <p:spPr>
          <a:xfrm>
            <a:off x="634901" y="560321"/>
            <a:ext cx="10001185" cy="369332"/>
          </a:xfrm>
          <a:prstGeom prst="rect">
            <a:avLst/>
          </a:prstGeom>
          <a:noFill/>
        </p:spPr>
        <p:txBody>
          <a:bodyPr wrap="square" rtlCol="0">
            <a:spAutoFit/>
          </a:bodyPr>
          <a:lstStyle/>
          <a:p>
            <a:r>
              <a:rPr lang="pl-PL" b="1" dirty="0">
                <a:solidFill>
                  <a:prstClr val="black"/>
                </a:solidFill>
                <a:latin typeface="Lato" panose="020F0502020204030203" pitchFamily="34" charset="-18"/>
                <a:ea typeface="Open Sans Extrabold" panose="020B0606030504020204" pitchFamily="34" charset="0"/>
                <a:cs typeface="Open Sans Extrabold" panose="020B0606030504020204" pitchFamily="34" charset="0"/>
              </a:rPr>
              <a:t>Komentarz do MK OECD (2014)</a:t>
            </a:r>
            <a:endParaRPr lang="pl-PL" sz="3000" b="1" dirty="0">
              <a:latin typeface="Lato Black" panose="020F0A02020204030203" pitchFamily="34" charset="-18"/>
              <a:ea typeface="Open Sans Extrabold" panose="020B0606030504020204" pitchFamily="34" charset="0"/>
              <a:cs typeface="Open Sans Extrabold" panose="020B0606030504020204" pitchFamily="34" charset="0"/>
            </a:endParaRPr>
          </a:p>
        </p:txBody>
      </p:sp>
      <p:sp>
        <p:nvSpPr>
          <p:cNvPr id="5" name="Prostokąt 4">
            <a:hlinkClick r:id="rId3" highlightClick="1"/>
          </p:cNvPr>
          <p:cNvSpPr/>
          <p:nvPr/>
        </p:nvSpPr>
        <p:spPr>
          <a:xfrm>
            <a:off x="1183540" y="6219432"/>
            <a:ext cx="4144161" cy="491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aseline="0" dirty="0"/>
          </a:p>
        </p:txBody>
      </p:sp>
      <p:sp>
        <p:nvSpPr>
          <p:cNvPr id="6" name="pole tekstowe 5">
            <a:extLst>
              <a:ext uri="{FF2B5EF4-FFF2-40B4-BE49-F238E27FC236}">
                <a16:creationId xmlns:a16="http://schemas.microsoft.com/office/drawing/2014/main" id="{BB03AC50-9AB8-DB49-9F9E-428216564C5F}"/>
              </a:ext>
            </a:extLst>
          </p:cNvPr>
          <p:cNvSpPr txBox="1"/>
          <p:nvPr/>
        </p:nvSpPr>
        <p:spPr>
          <a:xfrm>
            <a:off x="634901" y="1083657"/>
            <a:ext cx="10375669" cy="4493538"/>
          </a:xfrm>
          <a:prstGeom prst="rect">
            <a:avLst/>
          </a:prstGeom>
          <a:noFill/>
        </p:spPr>
        <p:txBody>
          <a:bodyPr wrap="square" rtlCol="0">
            <a:spAutoFit/>
          </a:bodyPr>
          <a:lstStyle/>
          <a:p>
            <a:pPr algn="just"/>
            <a:r>
              <a:rPr lang="pl-PL" sz="1600" dirty="0">
                <a:latin typeface="Lato" panose="020F0502020204030203" pitchFamily="34" charset="-18"/>
              </a:rPr>
              <a:t>„</a:t>
            </a:r>
            <a:r>
              <a:rPr lang="en-US" sz="1600" i="1" dirty="0">
                <a:latin typeface="Lato" panose="020F0502020204030203" pitchFamily="34" charset="-18"/>
              </a:rPr>
              <a:t>Such an obligation will normally derive from relevant legal documents </a:t>
            </a:r>
            <a:r>
              <a:rPr lang="en-US" sz="1600" b="1" i="1" dirty="0">
                <a:latin typeface="Lato" panose="020F0502020204030203" pitchFamily="34" charset="-18"/>
              </a:rPr>
              <a:t>but may also be found to exist on the basis of facts and circumstances showing that, in substance, the recipient clearly does not have the right to use and enjoy the dividend </a:t>
            </a:r>
            <a:r>
              <a:rPr lang="en-US" sz="1600" i="1" dirty="0">
                <a:latin typeface="Lato" panose="020F0502020204030203" pitchFamily="34" charset="-18"/>
              </a:rPr>
              <a:t>unconstrained by a contractual or legal obligation to pass on the payment received to another person.” </a:t>
            </a:r>
            <a:endParaRPr lang="pl-PL" sz="1600" i="1" dirty="0">
              <a:latin typeface="Lato" panose="020F0502020204030203" pitchFamily="34" charset="-18"/>
            </a:endParaRPr>
          </a:p>
          <a:p>
            <a:pPr algn="just"/>
            <a:endParaRPr lang="pl-PL" sz="1600" i="1" dirty="0">
              <a:latin typeface="Lato" panose="020F0502020204030203" pitchFamily="34" charset="-18"/>
            </a:endParaRPr>
          </a:p>
          <a:p>
            <a:pPr algn="just"/>
            <a:r>
              <a:rPr lang="pl-PL" sz="1600" i="1" dirty="0">
                <a:latin typeface="Lato" panose="020F0502020204030203" pitchFamily="34" charset="-18"/>
              </a:rPr>
              <a:t>„</a:t>
            </a:r>
            <a:r>
              <a:rPr lang="en-US" sz="1600" i="1" dirty="0">
                <a:latin typeface="Lato" panose="020F0502020204030203" pitchFamily="34" charset="-18"/>
              </a:rPr>
              <a:t>It would be equally inconsistent with the object and purpose of the</a:t>
            </a:r>
            <a:r>
              <a:rPr lang="pl-PL" sz="1600" i="1" dirty="0">
                <a:latin typeface="Lato" panose="020F0502020204030203" pitchFamily="34" charset="-18"/>
              </a:rPr>
              <a:t> </a:t>
            </a:r>
            <a:r>
              <a:rPr lang="en-US" sz="1600" i="1" dirty="0">
                <a:latin typeface="Lato" panose="020F0502020204030203" pitchFamily="34" charset="-18"/>
              </a:rPr>
              <a:t>Convention for the State of source to grant relief or exemption where a</a:t>
            </a:r>
            <a:r>
              <a:rPr lang="pl-PL" sz="1600" i="1" dirty="0">
                <a:latin typeface="Lato" panose="020F0502020204030203" pitchFamily="34" charset="-18"/>
              </a:rPr>
              <a:t> </a:t>
            </a:r>
            <a:r>
              <a:rPr lang="en-US" sz="1600" i="1" dirty="0">
                <a:latin typeface="Lato" panose="020F0502020204030203" pitchFamily="34" charset="-18"/>
              </a:rPr>
              <a:t>resident of a Contracting State, otherwise than through an agency or nominee</a:t>
            </a:r>
            <a:r>
              <a:rPr lang="pl-PL" sz="1600" i="1" dirty="0">
                <a:latin typeface="Lato" panose="020F0502020204030203" pitchFamily="34" charset="-18"/>
              </a:rPr>
              <a:t> </a:t>
            </a:r>
            <a:r>
              <a:rPr lang="en-US" sz="1600" i="1" dirty="0">
                <a:latin typeface="Lato" panose="020F0502020204030203" pitchFamily="34" charset="-18"/>
              </a:rPr>
              <a:t>relationship, simply acts as a conduit for another person who in fact receives</a:t>
            </a:r>
            <a:r>
              <a:rPr lang="pl-PL" sz="1600" i="1" dirty="0">
                <a:latin typeface="Lato" panose="020F0502020204030203" pitchFamily="34" charset="-18"/>
              </a:rPr>
              <a:t> </a:t>
            </a:r>
            <a:r>
              <a:rPr lang="en-US" sz="1600" i="1" dirty="0">
                <a:latin typeface="Lato" panose="020F0502020204030203" pitchFamily="34" charset="-18"/>
              </a:rPr>
              <a:t>the benefit of the income concerned. For these reasons, the report from the</a:t>
            </a:r>
            <a:r>
              <a:rPr lang="pl-PL" sz="1600" i="1" dirty="0">
                <a:latin typeface="Lato" panose="020F0502020204030203" pitchFamily="34" charset="-18"/>
              </a:rPr>
              <a:t> </a:t>
            </a:r>
            <a:r>
              <a:rPr lang="en-US" sz="1600" i="1" dirty="0">
                <a:latin typeface="Lato" panose="020F0502020204030203" pitchFamily="34" charset="-18"/>
              </a:rPr>
              <a:t>Committee on Fiscal Affairs entitled “Double Taxation Conventions and the</a:t>
            </a:r>
            <a:r>
              <a:rPr lang="pl-PL" sz="1600" i="1" dirty="0">
                <a:latin typeface="Lato" panose="020F0502020204030203" pitchFamily="34" charset="-18"/>
              </a:rPr>
              <a:t> </a:t>
            </a:r>
            <a:r>
              <a:rPr lang="en-US" sz="1600" i="1" dirty="0">
                <a:latin typeface="Lato" panose="020F0502020204030203" pitchFamily="34" charset="-18"/>
              </a:rPr>
              <a:t>Use of Conduit Companies</a:t>
            </a:r>
            <a:r>
              <a:rPr lang="en-US" sz="1600" b="1" i="1" dirty="0">
                <a:latin typeface="Lato" panose="020F0502020204030203" pitchFamily="34" charset="-18"/>
              </a:rPr>
              <a:t>”</a:t>
            </a:r>
            <a:r>
              <a:rPr lang="pl-PL" sz="1600" b="1" i="1" dirty="0">
                <a:latin typeface="Lato" panose="020F0502020204030203" pitchFamily="34" charset="-18"/>
              </a:rPr>
              <a:t> </a:t>
            </a:r>
            <a:r>
              <a:rPr lang="en-US" sz="1600" b="1" i="1" dirty="0">
                <a:latin typeface="Lato" panose="020F0502020204030203" pitchFamily="34" charset="-18"/>
              </a:rPr>
              <a:t>concludes that a conduit company cannot</a:t>
            </a:r>
            <a:r>
              <a:rPr lang="pl-PL" sz="1600" b="1" i="1" dirty="0">
                <a:latin typeface="Lato" panose="020F0502020204030203" pitchFamily="34" charset="-18"/>
              </a:rPr>
              <a:t> </a:t>
            </a:r>
            <a:r>
              <a:rPr lang="en-US" sz="1600" b="1" i="1" dirty="0">
                <a:latin typeface="Lato" panose="020F0502020204030203" pitchFamily="34" charset="-18"/>
              </a:rPr>
              <a:t>normally be regarded as the beneficial owner if, though the formal owner, it</a:t>
            </a:r>
            <a:r>
              <a:rPr lang="pl-PL" sz="1600" b="1" i="1" dirty="0">
                <a:latin typeface="Lato" panose="020F0502020204030203" pitchFamily="34" charset="-18"/>
              </a:rPr>
              <a:t> </a:t>
            </a:r>
            <a:r>
              <a:rPr lang="en-US" sz="1600" b="1" i="1" dirty="0">
                <a:latin typeface="Lato" panose="020F0502020204030203" pitchFamily="34" charset="-18"/>
              </a:rPr>
              <a:t>has, as a practical matter, very narrow powers which render it, in relation to</a:t>
            </a:r>
            <a:r>
              <a:rPr lang="pl-PL" sz="1600" b="1" i="1" dirty="0">
                <a:latin typeface="Lato" panose="020F0502020204030203" pitchFamily="34" charset="-18"/>
              </a:rPr>
              <a:t> </a:t>
            </a:r>
            <a:r>
              <a:rPr lang="en-US" sz="1600" b="1" i="1" dirty="0">
                <a:latin typeface="Lato" panose="020F0502020204030203" pitchFamily="34" charset="-18"/>
              </a:rPr>
              <a:t>the income concerned, a mere fiduciary or administrator acting on account of</a:t>
            </a:r>
            <a:r>
              <a:rPr lang="pl-PL" sz="1600" b="1" i="1" dirty="0">
                <a:latin typeface="Lato" panose="020F0502020204030203" pitchFamily="34" charset="-18"/>
              </a:rPr>
              <a:t> </a:t>
            </a:r>
            <a:r>
              <a:rPr lang="en-US" sz="1600" b="1" i="1" dirty="0">
                <a:latin typeface="Lato" panose="020F0502020204030203" pitchFamily="34" charset="-18"/>
              </a:rPr>
              <a:t>the interested parties</a:t>
            </a:r>
            <a:r>
              <a:rPr lang="en-US" sz="1600" i="1" dirty="0">
                <a:latin typeface="Lato" panose="020F0502020204030203" pitchFamily="34" charset="-18"/>
              </a:rPr>
              <a:t>.</a:t>
            </a:r>
            <a:endParaRPr lang="pl-PL" sz="1600" i="1" dirty="0">
              <a:latin typeface="Lato" panose="020F0502020204030203" pitchFamily="34" charset="-18"/>
            </a:endParaRPr>
          </a:p>
          <a:p>
            <a:pPr algn="just"/>
            <a:endParaRPr lang="pl-PL" sz="1600" i="1" dirty="0">
              <a:latin typeface="Lato" panose="020F0502020204030203" pitchFamily="34" charset="-18"/>
            </a:endParaRPr>
          </a:p>
          <a:p>
            <a:pPr algn="just"/>
            <a:r>
              <a:rPr lang="en-US" sz="1600" b="1" i="1" dirty="0">
                <a:latin typeface="Lato" panose="020F0502020204030203" pitchFamily="34" charset="-18"/>
              </a:rPr>
              <a:t>The term “beneficial</a:t>
            </a:r>
            <a:r>
              <a:rPr lang="pl-PL" sz="1600" b="1" i="1" dirty="0">
                <a:latin typeface="Lato" panose="020F0502020204030203" pitchFamily="34" charset="-18"/>
              </a:rPr>
              <a:t> </a:t>
            </a:r>
            <a:r>
              <a:rPr lang="en-US" sz="1600" b="1" i="1" dirty="0">
                <a:latin typeface="Lato" panose="020F0502020204030203" pitchFamily="34" charset="-18"/>
              </a:rPr>
              <a:t>owner” is therefore not used in a narrow technical sense</a:t>
            </a:r>
            <a:r>
              <a:rPr lang="en-US" sz="1600" i="1" dirty="0">
                <a:latin typeface="Lato" panose="020F0502020204030203" pitchFamily="34" charset="-18"/>
              </a:rPr>
              <a:t> (such as the meaning</a:t>
            </a:r>
            <a:r>
              <a:rPr lang="pl-PL" sz="1600" i="1" dirty="0">
                <a:latin typeface="Lato" panose="020F0502020204030203" pitchFamily="34" charset="-18"/>
              </a:rPr>
              <a:t> </a:t>
            </a:r>
            <a:r>
              <a:rPr lang="en-US" sz="1600" i="1" dirty="0">
                <a:latin typeface="Lato" panose="020F0502020204030203" pitchFamily="34" charset="-18"/>
              </a:rPr>
              <a:t>that it has under the trust law of many common law countries, rather, </a:t>
            </a:r>
            <a:r>
              <a:rPr lang="en-US" sz="1600" b="1" i="1" dirty="0">
                <a:latin typeface="Lato" panose="020F0502020204030203" pitchFamily="34" charset="-18"/>
              </a:rPr>
              <a:t>it</a:t>
            </a:r>
            <a:r>
              <a:rPr lang="pl-PL" sz="1600" b="1" i="1" dirty="0">
                <a:latin typeface="Lato" panose="020F0502020204030203" pitchFamily="34" charset="-18"/>
              </a:rPr>
              <a:t> </a:t>
            </a:r>
            <a:r>
              <a:rPr lang="en-US" sz="1600" b="1" i="1" dirty="0">
                <a:latin typeface="Lato" panose="020F0502020204030203" pitchFamily="34" charset="-18"/>
              </a:rPr>
              <a:t>should be understood in its context, in particular in relation to the words “paid</a:t>
            </a:r>
            <a:r>
              <a:rPr lang="pl-PL" sz="1600" b="1" i="1" dirty="0">
                <a:latin typeface="Lato" panose="020F0502020204030203" pitchFamily="34" charset="-18"/>
              </a:rPr>
              <a:t> </a:t>
            </a:r>
            <a:r>
              <a:rPr lang="en-US" sz="1600" b="1" i="1" dirty="0">
                <a:latin typeface="Lato" panose="020F0502020204030203" pitchFamily="34" charset="-18"/>
              </a:rPr>
              <a:t>… to a resident”, and in light of the object and purposes of the Convention,</a:t>
            </a:r>
            <a:r>
              <a:rPr lang="pl-PL" sz="1600" b="1" i="1" dirty="0">
                <a:latin typeface="Lato" panose="020F0502020204030203" pitchFamily="34" charset="-18"/>
              </a:rPr>
              <a:t> </a:t>
            </a:r>
            <a:r>
              <a:rPr lang="en-US" sz="1600" b="1" i="1" dirty="0">
                <a:latin typeface="Lato" panose="020F0502020204030203" pitchFamily="34" charset="-18"/>
              </a:rPr>
              <a:t>including avoiding double taxation and the prevention of fiscal evasion and</a:t>
            </a:r>
            <a:r>
              <a:rPr lang="pl-PL" sz="1600" b="1" i="1" dirty="0">
                <a:latin typeface="Lato" panose="020F0502020204030203" pitchFamily="34" charset="-18"/>
              </a:rPr>
              <a:t> </a:t>
            </a:r>
            <a:r>
              <a:rPr lang="en-US" sz="1600" b="1" i="1" dirty="0">
                <a:latin typeface="Lato" panose="020F0502020204030203" pitchFamily="34" charset="-18"/>
              </a:rPr>
              <a:t>avoidance</a:t>
            </a:r>
            <a:r>
              <a:rPr lang="en-US" sz="1600" i="1" dirty="0">
                <a:latin typeface="Lato" panose="020F0502020204030203" pitchFamily="34" charset="-18"/>
              </a:rPr>
              <a:t>.</a:t>
            </a:r>
            <a:endParaRPr lang="pl-PL" sz="1600" i="1" dirty="0">
              <a:latin typeface="Lato" panose="020F0502020204030203" pitchFamily="34" charset="-18"/>
            </a:endParaRPr>
          </a:p>
          <a:p>
            <a:pPr algn="just"/>
            <a:endParaRPr lang="pl-PL" sz="1600" i="1" dirty="0">
              <a:latin typeface="Lato" panose="020F0502020204030203" pitchFamily="34" charset="-18"/>
              <a:ea typeface="Open Sans" panose="020B0606030504020204" pitchFamily="34" charset="0"/>
              <a:cs typeface="Open Sans" panose="020B0606030504020204" pitchFamily="34" charset="0"/>
            </a:endParaRPr>
          </a:p>
          <a:p>
            <a:pPr algn="just"/>
            <a:endParaRPr lang="pl-PL" sz="1400" i="1" dirty="0">
              <a:latin typeface="Lato" panose="020F0502020204030203" pitchFamily="34" charset="-18"/>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63635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D0D2723E-6ED5-A84A-ABFC-D199CB9F363A}"/>
              </a:ext>
            </a:extLst>
          </p:cNvPr>
          <p:cNvSpPr txBox="1"/>
          <p:nvPr/>
        </p:nvSpPr>
        <p:spPr>
          <a:xfrm>
            <a:off x="634901" y="560321"/>
            <a:ext cx="10001185" cy="553998"/>
          </a:xfrm>
          <a:prstGeom prst="rect">
            <a:avLst/>
          </a:prstGeom>
          <a:noFill/>
        </p:spPr>
        <p:txBody>
          <a:bodyPr wrap="square" rtlCol="0">
            <a:spAutoFit/>
          </a:bodyPr>
          <a:lstStyle/>
          <a:p>
            <a:r>
              <a:rPr lang="pl-PL" sz="3000" b="1" dirty="0">
                <a:solidFill>
                  <a:prstClr val="black"/>
                </a:solidFill>
                <a:latin typeface="Lato" panose="020F0502020204030203" pitchFamily="34" charset="-18"/>
                <a:ea typeface="Open Sans Extrabold" panose="020B0606030504020204" pitchFamily="34" charset="0"/>
                <a:cs typeface="Open Sans Extrabold" panose="020B0606030504020204" pitchFamily="34" charset="0"/>
              </a:rPr>
              <a:t>„Sprawy duńskie” z 2019 TSUE </a:t>
            </a:r>
            <a:endParaRPr lang="pl-PL" sz="3000" b="1" dirty="0">
              <a:latin typeface="Lato Black" panose="020F0A02020204030203" pitchFamily="34" charset="-18"/>
              <a:ea typeface="Open Sans Extrabold" panose="020B0606030504020204" pitchFamily="34" charset="0"/>
              <a:cs typeface="Open Sans Extrabold" panose="020B0606030504020204" pitchFamily="34" charset="0"/>
            </a:endParaRPr>
          </a:p>
        </p:txBody>
      </p:sp>
      <p:sp>
        <p:nvSpPr>
          <p:cNvPr id="5" name="Prostokąt 4">
            <a:hlinkClick r:id="rId3" highlightClick="1"/>
          </p:cNvPr>
          <p:cNvSpPr/>
          <p:nvPr/>
        </p:nvSpPr>
        <p:spPr>
          <a:xfrm>
            <a:off x="1183540" y="6219432"/>
            <a:ext cx="4144161" cy="491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aseline="0" dirty="0"/>
          </a:p>
        </p:txBody>
      </p:sp>
      <p:sp>
        <p:nvSpPr>
          <p:cNvPr id="6" name="pole tekstowe 5">
            <a:extLst>
              <a:ext uri="{FF2B5EF4-FFF2-40B4-BE49-F238E27FC236}">
                <a16:creationId xmlns:a16="http://schemas.microsoft.com/office/drawing/2014/main" id="{BB03AC50-9AB8-DB49-9F9E-428216564C5F}"/>
              </a:ext>
            </a:extLst>
          </p:cNvPr>
          <p:cNvSpPr txBox="1"/>
          <p:nvPr/>
        </p:nvSpPr>
        <p:spPr>
          <a:xfrm>
            <a:off x="634901" y="1083657"/>
            <a:ext cx="10375669" cy="4739759"/>
          </a:xfrm>
          <a:prstGeom prst="rect">
            <a:avLst/>
          </a:prstGeom>
          <a:noFill/>
        </p:spPr>
        <p:txBody>
          <a:bodyPr wrap="square" rtlCol="0">
            <a:spAutoFit/>
          </a:bodyPr>
          <a:lstStyle/>
          <a:p>
            <a:pPr algn="just"/>
            <a:r>
              <a:rPr lang="pl-PL" sz="1600" i="1" dirty="0">
                <a:latin typeface="Lato" panose="020F0502020204030203" pitchFamily="34" charset="-18"/>
              </a:rPr>
              <a:t>TSUE w sprawie N </a:t>
            </a:r>
            <a:r>
              <a:rPr lang="pl-PL" sz="1600" i="1" dirty="0" err="1">
                <a:latin typeface="Lato" panose="020F0502020204030203" pitchFamily="34" charset="-18"/>
              </a:rPr>
              <a:t>Luxembourg</a:t>
            </a:r>
            <a:r>
              <a:rPr lang="pl-PL" sz="1600" i="1" dirty="0">
                <a:latin typeface="Lato" panose="020F0502020204030203" pitchFamily="34" charset="-18"/>
              </a:rPr>
              <a:t> interpretując pojęcie rzeczywistego właściciela odsetek na gruncie dyrektywy  IR, zaznaczył, że jest to podmiot, który rzeczywiście korzysta z otrzymanych odsetek, a zwrot „„dla własnej korzyści”” oznacza odniesienie do rzeczywistości ekonomicznej transakcji. </a:t>
            </a:r>
            <a:r>
              <a:rPr lang="pl-PL" sz="1600" b="1" i="1" dirty="0">
                <a:latin typeface="Lato" panose="020F0502020204030203" pitchFamily="34" charset="-18"/>
              </a:rPr>
              <a:t>Rzeczywisty właściciel w świetle wyroku TSUE nie oznacza więc formalnie zidentyfikowanego odbiorcę, ale podmiot, który korzysta pod względem ekonomicznym z otrzymanych odsetek, a zatem dysponuje uprawnieniem do swobodnego decydowania o ich przeznaczeniu </a:t>
            </a:r>
            <a:r>
              <a:rPr lang="pl-PL" sz="1600" i="1" dirty="0">
                <a:latin typeface="Lato" panose="020F0502020204030203" pitchFamily="34" charset="-18"/>
              </a:rPr>
              <a:t>. TSUE Trybunał wskazał przy tym, iż koncepcja rzeczywistego właściciela z dyrektywy IR została </a:t>
            </a:r>
            <a:r>
              <a:rPr lang="pl-PL" sz="1600" i="1" dirty="0" err="1">
                <a:latin typeface="Lato" panose="020F0502020204030203" pitchFamily="34" charset="-18"/>
              </a:rPr>
              <a:t>zaczerpienięta</a:t>
            </a:r>
            <a:r>
              <a:rPr lang="pl-PL" sz="1600" i="1" dirty="0">
                <a:latin typeface="Lato" panose="020F0502020204030203" pitchFamily="34" charset="-18"/>
              </a:rPr>
              <a:t> z dorobku OECD, a konkretnie komentarza do MK OECD.</a:t>
            </a:r>
          </a:p>
          <a:p>
            <a:pPr algn="just"/>
            <a:endParaRPr lang="pl-PL" sz="1600" i="1" dirty="0">
              <a:latin typeface="Lato" panose="020F0502020204030203" pitchFamily="34" charset="-18"/>
              <a:ea typeface="Open Sans" panose="020B0606030504020204" pitchFamily="34" charset="0"/>
              <a:cs typeface="Open Sans" panose="020B0606030504020204" pitchFamily="34" charset="0"/>
            </a:endParaRPr>
          </a:p>
          <a:p>
            <a:pPr algn="just"/>
            <a:r>
              <a:rPr lang="pl-PL" sz="1600" i="1" dirty="0">
                <a:latin typeface="Lato" panose="020F0502020204030203" pitchFamily="34" charset="-18"/>
                <a:ea typeface="Open Sans" panose="020B0606030504020204" pitchFamily="34" charset="0"/>
                <a:cs typeface="Open Sans" panose="020B0606030504020204" pitchFamily="34" charset="0"/>
              </a:rPr>
              <a:t>Jednocześnie TSUE sformułował wyznaczniki statusu rzeczywistego właściciela:</a:t>
            </a:r>
          </a:p>
          <a:p>
            <a:pPr algn="just"/>
            <a:endParaRPr lang="pl-PL" sz="1600" i="1" dirty="0">
              <a:latin typeface="Lato" panose="020F0502020204030203" pitchFamily="34" charset="-18"/>
              <a:ea typeface="Open Sans" panose="020B0606030504020204" pitchFamily="34" charset="0"/>
              <a:cs typeface="Open Sans" panose="020B0606030504020204" pitchFamily="34" charset="0"/>
            </a:endParaRPr>
          </a:p>
          <a:p>
            <a:pPr marL="285750" indent="-285750" algn="just">
              <a:buFontTx/>
              <a:buChar char="-"/>
            </a:pPr>
            <a:r>
              <a:rPr lang="pl-PL" sz="1600" i="1" dirty="0">
                <a:latin typeface="Lato" panose="020F0502020204030203" pitchFamily="34" charset="-18"/>
                <a:ea typeface="Open Sans" panose="020B0606030504020204" pitchFamily="34" charset="0"/>
                <a:cs typeface="Open Sans" panose="020B0606030504020204" pitchFamily="34" charset="0"/>
              </a:rPr>
              <a:t>przekazywanie należności bardzo szybko innemu podmiotowi, który nie jest objęty zakresem podmiotowym unĳnych dyrektyw podatkowych,</a:t>
            </a:r>
          </a:p>
          <a:p>
            <a:pPr marL="285750" indent="-285750" algn="just">
              <a:buFontTx/>
              <a:buChar char="-"/>
            </a:pPr>
            <a:r>
              <a:rPr lang="pl-PL" sz="1600" i="1" dirty="0">
                <a:latin typeface="Lato" panose="020F0502020204030203" pitchFamily="34" charset="-18"/>
                <a:ea typeface="Open Sans" panose="020B0606030504020204" pitchFamily="34" charset="0"/>
                <a:cs typeface="Open Sans" panose="020B0606030504020204" pitchFamily="34" charset="0"/>
              </a:rPr>
              <a:t>realizowanie jedynie nieznacznego zysku podlegającego opodatkowaniu z uwagi na pełnienie funkcji podmiotu pośredniczącego,</a:t>
            </a:r>
          </a:p>
          <a:p>
            <a:pPr marL="285750" indent="-285750" algn="just">
              <a:buFontTx/>
              <a:buChar char="-"/>
            </a:pPr>
            <a:r>
              <a:rPr lang="pl-PL" sz="1600" i="1" dirty="0">
                <a:latin typeface="Lato" panose="020F0502020204030203" pitchFamily="34" charset="-18"/>
                <a:ea typeface="Open Sans" panose="020B0606030504020204" pitchFamily="34" charset="0"/>
                <a:cs typeface="Open Sans" panose="020B0606030504020204" pitchFamily="34" charset="0"/>
              </a:rPr>
              <a:t>otrzymywanie należności i przekazywanie ich dalej jako jedyny przedmiot działalności spółki,</a:t>
            </a:r>
          </a:p>
          <a:p>
            <a:pPr marL="285750" indent="-285750" algn="just">
              <a:buFontTx/>
              <a:buChar char="-"/>
            </a:pPr>
            <a:r>
              <a:rPr lang="pl-PL" sz="1600" i="1" dirty="0">
                <a:latin typeface="Lato" panose="020F0502020204030203" pitchFamily="34" charset="-18"/>
                <a:ea typeface="Open Sans" panose="020B0606030504020204" pitchFamily="34" charset="0"/>
                <a:cs typeface="Open Sans" panose="020B0606030504020204" pitchFamily="34" charset="0"/>
              </a:rPr>
              <a:t>spółka otrzymująca należność nie ma „„zasadniczo”” prawa do korzystania z tych kwot, nie będąc przy tym zobowiązana prawnie lub umownie do dalszego przekazywania tej należności</a:t>
            </a:r>
          </a:p>
          <a:p>
            <a:pPr marL="285750" indent="-285750" algn="just">
              <a:buFontTx/>
              <a:buChar char="-"/>
            </a:pPr>
            <a:endParaRPr lang="pl-PL" sz="1600" i="1" dirty="0">
              <a:latin typeface="Lato" panose="020F0502020204030203" pitchFamily="34" charset="-18"/>
              <a:ea typeface="Open Sans" panose="020B0606030504020204" pitchFamily="34" charset="0"/>
              <a:cs typeface="Open Sans" panose="020B0606030504020204" pitchFamily="34" charset="0"/>
            </a:endParaRPr>
          </a:p>
          <a:p>
            <a:pPr algn="just"/>
            <a:endParaRPr lang="pl-PL" sz="1400" i="1" dirty="0">
              <a:latin typeface="Lato" panose="020F0502020204030203" pitchFamily="34" charset="-18"/>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9448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D0D2723E-6ED5-A84A-ABFC-D199CB9F363A}"/>
              </a:ext>
            </a:extLst>
          </p:cNvPr>
          <p:cNvSpPr txBox="1"/>
          <p:nvPr/>
        </p:nvSpPr>
        <p:spPr>
          <a:xfrm>
            <a:off x="632791" y="406316"/>
            <a:ext cx="10001185" cy="369332"/>
          </a:xfrm>
          <a:prstGeom prst="rect">
            <a:avLst/>
          </a:prstGeom>
          <a:noFill/>
        </p:spPr>
        <p:txBody>
          <a:bodyPr wrap="square" rtlCol="0">
            <a:spAutoFit/>
          </a:bodyPr>
          <a:lstStyle/>
          <a:p>
            <a:r>
              <a:rPr lang="pl-PL" b="1" dirty="0">
                <a:latin typeface="Arial" panose="020B0604020202020204" pitchFamily="34" charset="0"/>
                <a:ea typeface="Times New Roman" panose="02020603050405020304" pitchFamily="18" charset="0"/>
              </a:rPr>
              <a:t>Klauzula </a:t>
            </a:r>
            <a:r>
              <a:rPr lang="pl-PL" b="1" dirty="0" err="1">
                <a:latin typeface="Arial" panose="020B0604020202020204" pitchFamily="34" charset="0"/>
                <a:ea typeface="Times New Roman" panose="02020603050405020304" pitchFamily="18" charset="0"/>
              </a:rPr>
              <a:t>recharakteryzacji</a:t>
            </a:r>
            <a:r>
              <a:rPr lang="pl-PL" b="1" dirty="0">
                <a:latin typeface="Arial" panose="020B0604020202020204" pitchFamily="34" charset="0"/>
                <a:ea typeface="Times New Roman" panose="02020603050405020304" pitchFamily="18" charset="0"/>
              </a:rPr>
              <a:t> – art. 11c ust. 4 ustawy o CIT </a:t>
            </a:r>
            <a:r>
              <a:rPr lang="pl-PL" sz="1800" b="1" dirty="0">
                <a:effectLst/>
                <a:latin typeface="Arial" panose="020B0604020202020204" pitchFamily="34" charset="0"/>
                <a:ea typeface="Times New Roman" panose="02020603050405020304" pitchFamily="18" charset="0"/>
              </a:rPr>
              <a:t> </a:t>
            </a:r>
            <a:endParaRPr lang="pl-PL" sz="3000" b="1" dirty="0">
              <a:latin typeface="Lato Black" panose="020F0A02020204030203" pitchFamily="34" charset="-18"/>
              <a:ea typeface="Open Sans Extrabold" panose="020B0606030504020204" pitchFamily="34" charset="0"/>
              <a:cs typeface="Open Sans Extrabold" panose="020B0606030504020204" pitchFamily="34" charset="0"/>
            </a:endParaRPr>
          </a:p>
        </p:txBody>
      </p:sp>
      <p:sp>
        <p:nvSpPr>
          <p:cNvPr id="5" name="Prostokąt 4">
            <a:hlinkClick r:id="rId3" highlightClick="1"/>
          </p:cNvPr>
          <p:cNvSpPr/>
          <p:nvPr/>
        </p:nvSpPr>
        <p:spPr>
          <a:xfrm>
            <a:off x="1183540" y="6219432"/>
            <a:ext cx="4144161" cy="491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aseline="0" dirty="0"/>
          </a:p>
        </p:txBody>
      </p:sp>
      <p:sp>
        <p:nvSpPr>
          <p:cNvPr id="6" name="pole tekstowe 5">
            <a:extLst>
              <a:ext uri="{FF2B5EF4-FFF2-40B4-BE49-F238E27FC236}">
                <a16:creationId xmlns:a16="http://schemas.microsoft.com/office/drawing/2014/main" id="{BB03AC50-9AB8-DB49-9F9E-428216564C5F}"/>
              </a:ext>
            </a:extLst>
          </p:cNvPr>
          <p:cNvSpPr txBox="1"/>
          <p:nvPr/>
        </p:nvSpPr>
        <p:spPr>
          <a:xfrm>
            <a:off x="632791" y="938428"/>
            <a:ext cx="10375669" cy="3461076"/>
          </a:xfrm>
          <a:prstGeom prst="rect">
            <a:avLst/>
          </a:prstGeom>
          <a:noFill/>
        </p:spPr>
        <p:txBody>
          <a:bodyPr wrap="square" rtlCol="0">
            <a:spAutoFit/>
          </a:bodyPr>
          <a:lstStyle/>
          <a:p>
            <a:pPr algn="just">
              <a:lnSpc>
                <a:spcPct val="115000"/>
              </a:lnSpc>
              <a:spcBef>
                <a:spcPts val="125"/>
              </a:spcBef>
              <a:spcAft>
                <a:spcPts val="1000"/>
              </a:spcAft>
            </a:pPr>
            <a:r>
              <a:rPr lang="pl-PL" sz="1600" dirty="0">
                <a:latin typeface="Lato" panose="020F0502020204030203" pitchFamily="34" charset="-18"/>
                <a:ea typeface="Open Sans" panose="020B0606030504020204" pitchFamily="34" charset="0"/>
                <a:cs typeface="Open Sans" panose="020B0606030504020204" pitchFamily="34" charset="0"/>
              </a:rPr>
              <a:t>W przypadku gdy organ podatkowy uzna, że w porównywalnych okolicznościach </a:t>
            </a:r>
            <a:r>
              <a:rPr lang="pl-PL" sz="1600" b="1" dirty="0">
                <a:latin typeface="Lato" panose="020F0502020204030203" pitchFamily="34" charset="-18"/>
                <a:ea typeface="Open Sans" panose="020B0606030504020204" pitchFamily="34" charset="0"/>
                <a:cs typeface="Open Sans" panose="020B0606030504020204" pitchFamily="34" charset="0"/>
              </a:rPr>
              <a:t>podmioty niepowiązane kierujące się racjonalnością ekonomiczną</a:t>
            </a:r>
            <a:r>
              <a:rPr lang="pl-PL" sz="1600" dirty="0">
                <a:latin typeface="Lato" panose="020F0502020204030203" pitchFamily="34" charset="-18"/>
                <a:ea typeface="Open Sans" panose="020B0606030504020204" pitchFamily="34" charset="0"/>
                <a:cs typeface="Open Sans" panose="020B0606030504020204" pitchFamily="34" charset="0"/>
              </a:rPr>
              <a:t> nie zawarłyby danej transakcji kontrolowanej lub zawarłyby inną transakcję, lub dokonałyby innej czynności, zwanych dalej "transakcją właściwą", uwzględniając:</a:t>
            </a:r>
          </a:p>
          <a:p>
            <a:pPr algn="just">
              <a:lnSpc>
                <a:spcPct val="115000"/>
              </a:lnSpc>
              <a:spcBef>
                <a:spcPts val="125"/>
              </a:spcBef>
              <a:spcAft>
                <a:spcPts val="1000"/>
              </a:spcAft>
            </a:pPr>
            <a:r>
              <a:rPr lang="pl-PL" sz="1600" dirty="0">
                <a:latin typeface="Lato" panose="020F0502020204030203" pitchFamily="34" charset="-18"/>
                <a:ea typeface="Open Sans" panose="020B0606030504020204" pitchFamily="34" charset="0"/>
                <a:cs typeface="Open Sans" panose="020B0606030504020204" pitchFamily="34" charset="0"/>
              </a:rPr>
              <a:t>1) warunki, które ustaliły między sobą podmioty powiązane,</a:t>
            </a:r>
          </a:p>
          <a:p>
            <a:pPr algn="just">
              <a:lnSpc>
                <a:spcPct val="115000"/>
              </a:lnSpc>
              <a:spcBef>
                <a:spcPts val="125"/>
              </a:spcBef>
              <a:spcAft>
                <a:spcPts val="1000"/>
              </a:spcAft>
            </a:pPr>
            <a:endParaRPr lang="pl-PL" sz="1600" dirty="0">
              <a:latin typeface="Lato" panose="020F0502020204030203" pitchFamily="34" charset="-18"/>
              <a:ea typeface="Open Sans" panose="020B0606030504020204" pitchFamily="34" charset="0"/>
              <a:cs typeface="Open Sans" panose="020B0606030504020204" pitchFamily="34" charset="0"/>
            </a:endParaRPr>
          </a:p>
          <a:p>
            <a:pPr algn="just">
              <a:lnSpc>
                <a:spcPct val="115000"/>
              </a:lnSpc>
              <a:spcBef>
                <a:spcPts val="125"/>
              </a:spcBef>
              <a:spcAft>
                <a:spcPts val="1000"/>
              </a:spcAft>
            </a:pPr>
            <a:r>
              <a:rPr lang="pl-PL" sz="1600" dirty="0">
                <a:latin typeface="Lato" panose="020F0502020204030203" pitchFamily="34" charset="-18"/>
                <a:ea typeface="Open Sans" panose="020B0606030504020204" pitchFamily="34" charset="0"/>
                <a:cs typeface="Open Sans" panose="020B0606030504020204" pitchFamily="34" charset="0"/>
              </a:rPr>
              <a:t>2) fakt, że warunki ustalone między podmiotami powiązanymi uniemożliwiają określenie ceny transferowej na takim poziomie, </a:t>
            </a:r>
            <a:r>
              <a:rPr lang="pl-PL" sz="1600" b="1" dirty="0">
                <a:latin typeface="Lato" panose="020F0502020204030203" pitchFamily="34" charset="-18"/>
                <a:ea typeface="Open Sans" panose="020B0606030504020204" pitchFamily="34" charset="0"/>
                <a:cs typeface="Open Sans" panose="020B0606030504020204" pitchFamily="34" charset="0"/>
              </a:rPr>
              <a:t>na jaki zgodziłyby się podmioty niepowiązane kierujące się racjonalnością ekonomiczną uwzględniając opcje realistycznie dostępne w momencie zawarcia transakcji</a:t>
            </a:r>
          </a:p>
          <a:p>
            <a:pPr algn="just">
              <a:lnSpc>
                <a:spcPct val="115000"/>
              </a:lnSpc>
              <a:spcBef>
                <a:spcPts val="125"/>
              </a:spcBef>
              <a:spcAft>
                <a:spcPts val="1000"/>
              </a:spcAft>
            </a:pPr>
            <a:r>
              <a:rPr lang="pl-PL" sz="1600" dirty="0">
                <a:latin typeface="Lato" panose="020F0502020204030203" pitchFamily="34" charset="-18"/>
                <a:ea typeface="Open Sans" panose="020B0606030504020204" pitchFamily="34" charset="0"/>
                <a:cs typeface="Open Sans" panose="020B0606030504020204" pitchFamily="34" charset="0"/>
              </a:rPr>
              <a:t>- organ ten określa dochód (stratę) podatnika bez uwzględnienia transakcji kontrolowanej, a w przypadku gdy jest to uzasadnione, określa dochód (stratę) podatnika z transakcji właściwej względem transakcji kontrolowanej.</a:t>
            </a:r>
          </a:p>
        </p:txBody>
      </p:sp>
    </p:spTree>
    <p:extLst>
      <p:ext uri="{BB962C8B-B14F-4D97-AF65-F5344CB8AC3E}">
        <p14:creationId xmlns:p14="http://schemas.microsoft.com/office/powerpoint/2010/main" val="13000821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D0D2723E-6ED5-A84A-ABFC-D199CB9F363A}"/>
              </a:ext>
            </a:extLst>
          </p:cNvPr>
          <p:cNvSpPr txBox="1"/>
          <p:nvPr/>
        </p:nvSpPr>
        <p:spPr>
          <a:xfrm>
            <a:off x="632791" y="406316"/>
            <a:ext cx="10001185" cy="369332"/>
          </a:xfrm>
          <a:prstGeom prst="rect">
            <a:avLst/>
          </a:prstGeom>
          <a:noFill/>
        </p:spPr>
        <p:txBody>
          <a:bodyPr wrap="square" rtlCol="0">
            <a:spAutoFit/>
          </a:bodyPr>
          <a:lstStyle/>
          <a:p>
            <a:r>
              <a:rPr lang="pl-PL" b="1" dirty="0">
                <a:latin typeface="Arial" panose="020B0604020202020204" pitchFamily="34" charset="0"/>
                <a:ea typeface="Times New Roman" panose="02020603050405020304" pitchFamily="18" charset="0"/>
              </a:rPr>
              <a:t>Kryterium zbieżności ? </a:t>
            </a:r>
            <a:r>
              <a:rPr lang="pl-PL" sz="1800" b="1" dirty="0">
                <a:effectLst/>
                <a:latin typeface="Arial" panose="020B0604020202020204" pitchFamily="34" charset="0"/>
                <a:ea typeface="Times New Roman" panose="02020603050405020304" pitchFamily="18" charset="0"/>
              </a:rPr>
              <a:t> </a:t>
            </a:r>
            <a:endParaRPr lang="pl-PL" sz="3000" b="1" dirty="0">
              <a:latin typeface="Lato Black" panose="020F0A02020204030203" pitchFamily="34" charset="-18"/>
              <a:ea typeface="Open Sans Extrabold" panose="020B0606030504020204" pitchFamily="34" charset="0"/>
              <a:cs typeface="Open Sans Extrabold" panose="020B0606030504020204" pitchFamily="34" charset="0"/>
            </a:endParaRPr>
          </a:p>
        </p:txBody>
      </p:sp>
      <p:sp>
        <p:nvSpPr>
          <p:cNvPr id="5" name="Prostokąt 4">
            <a:hlinkClick r:id="rId3" highlightClick="1"/>
          </p:cNvPr>
          <p:cNvSpPr/>
          <p:nvPr/>
        </p:nvSpPr>
        <p:spPr>
          <a:xfrm>
            <a:off x="1183540" y="6219432"/>
            <a:ext cx="4144161" cy="491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aseline="0" dirty="0"/>
          </a:p>
        </p:txBody>
      </p:sp>
      <p:sp>
        <p:nvSpPr>
          <p:cNvPr id="6" name="pole tekstowe 5">
            <a:extLst>
              <a:ext uri="{FF2B5EF4-FFF2-40B4-BE49-F238E27FC236}">
                <a16:creationId xmlns:a16="http://schemas.microsoft.com/office/drawing/2014/main" id="{BB03AC50-9AB8-DB49-9F9E-428216564C5F}"/>
              </a:ext>
            </a:extLst>
          </p:cNvPr>
          <p:cNvSpPr txBox="1"/>
          <p:nvPr/>
        </p:nvSpPr>
        <p:spPr>
          <a:xfrm>
            <a:off x="632791" y="925652"/>
            <a:ext cx="10375669" cy="4594719"/>
          </a:xfrm>
          <a:prstGeom prst="rect">
            <a:avLst/>
          </a:prstGeom>
          <a:noFill/>
        </p:spPr>
        <p:txBody>
          <a:bodyPr wrap="square" rtlCol="0">
            <a:spAutoFit/>
          </a:bodyPr>
          <a:lstStyle/>
          <a:p>
            <a:pPr algn="just">
              <a:lnSpc>
                <a:spcPct val="115000"/>
              </a:lnSpc>
              <a:spcBef>
                <a:spcPts val="125"/>
              </a:spcBef>
              <a:spcAft>
                <a:spcPts val="1000"/>
              </a:spcAft>
            </a:pPr>
            <a:r>
              <a:rPr lang="pl-PL" sz="1600" dirty="0">
                <a:latin typeface="Lato" panose="020F0502020204030203" pitchFamily="34" charset="-18"/>
                <a:ea typeface="Open Sans" panose="020B0606030504020204" pitchFamily="34" charset="0"/>
                <a:cs typeface="Open Sans" panose="020B0606030504020204" pitchFamily="34" charset="0"/>
              </a:rPr>
              <a:t>Nomenklatura stosowana w definicji  rzeczywistego właściciela zasadniczo jest zbliżona z pojęciami powszechnie stosowanymi w materii cen transferowych (ang. transfer </a:t>
            </a:r>
            <a:r>
              <a:rPr lang="pl-PL" sz="1600" dirty="0" err="1">
                <a:latin typeface="Lato" panose="020F0502020204030203" pitchFamily="34" charset="-18"/>
                <a:ea typeface="Open Sans" panose="020B0606030504020204" pitchFamily="34" charset="0"/>
                <a:cs typeface="Open Sans" panose="020B0606030504020204" pitchFamily="34" charset="0"/>
              </a:rPr>
              <a:t>pricing</a:t>
            </a:r>
            <a:r>
              <a:rPr lang="pl-PL" sz="1600" dirty="0">
                <a:latin typeface="Lato" panose="020F0502020204030203" pitchFamily="34" charset="-18"/>
                <a:ea typeface="Open Sans" panose="020B0606030504020204" pitchFamily="34" charset="0"/>
                <a:cs typeface="Open Sans" panose="020B0606030504020204" pitchFamily="34" charset="0"/>
              </a:rPr>
              <a:t>, lub TP</a:t>
            </a:r>
            <a:r>
              <a:rPr lang="pl-PL" sz="1600" b="1" dirty="0">
                <a:latin typeface="Lato" panose="020F0502020204030203" pitchFamily="34" charset="-18"/>
                <a:ea typeface="Open Sans" panose="020B0606030504020204" pitchFamily="34" charset="0"/>
                <a:cs typeface="Open Sans" panose="020B0606030504020204" pitchFamily="34" charset="0"/>
              </a:rPr>
              <a:t>). Aspekt ponoszenia ryzyka ekonomicznego jest kluczowym komponentem analizy funkcjonalnej (art. 11q ust. 1 pkt 2 </a:t>
            </a:r>
            <a:r>
              <a:rPr lang="pl-PL" sz="1600" b="1" dirty="0" err="1">
                <a:latin typeface="Lato" panose="020F0502020204030203" pitchFamily="34" charset="-18"/>
                <a:ea typeface="Open Sans" panose="020B0606030504020204" pitchFamily="34" charset="0"/>
                <a:cs typeface="Open Sans" panose="020B0606030504020204" pitchFamily="34" charset="0"/>
              </a:rPr>
              <a:t>u.p.d.o.p</a:t>
            </a:r>
            <a:r>
              <a:rPr lang="pl-PL" sz="1600" b="1" dirty="0">
                <a:latin typeface="Lato" panose="020F0502020204030203" pitchFamily="34" charset="-18"/>
                <a:ea typeface="Open Sans" panose="020B0606030504020204" pitchFamily="34" charset="0"/>
                <a:cs typeface="Open Sans" panose="020B0606030504020204" pitchFamily="34" charset="0"/>
              </a:rPr>
              <a:t>.), stanowiącej podstawowe narzędzie stosowane w celu określenia tzw. profilu funkcjonalnego podmiotu powiązanego, – a przez to docelowo – adekwatnego poziomu zysku, do którego uprawniony byłby on zgodnie z zasadą ceny rynkowej</a:t>
            </a:r>
            <a:r>
              <a:rPr lang="pl-PL" sz="1600" dirty="0">
                <a:latin typeface="Lato" panose="020F0502020204030203" pitchFamily="34" charset="-18"/>
                <a:ea typeface="Open Sans" panose="020B0606030504020204" pitchFamily="34" charset="0"/>
                <a:cs typeface="Open Sans" panose="020B0606030504020204" pitchFamily="34" charset="0"/>
              </a:rPr>
              <a:t>. Również i podkreślanie „rzeczywistego” charakteru działalności gospodarczej bliskie jest praktyce cen transferowych, w których priorytet zwyczajowo nadaje się substancji ekonomicznej (ang. </a:t>
            </a:r>
            <a:r>
              <a:rPr lang="pl-PL" sz="1600" dirty="0" err="1">
                <a:latin typeface="Lato" panose="020F0502020204030203" pitchFamily="34" charset="-18"/>
                <a:ea typeface="Open Sans" panose="020B0606030504020204" pitchFamily="34" charset="0"/>
                <a:cs typeface="Open Sans" panose="020B0606030504020204" pitchFamily="34" charset="0"/>
              </a:rPr>
              <a:t>economic</a:t>
            </a:r>
            <a:r>
              <a:rPr lang="pl-PL" sz="1600" dirty="0">
                <a:latin typeface="Lato" panose="020F0502020204030203" pitchFamily="34" charset="-18"/>
                <a:ea typeface="Open Sans" panose="020B0606030504020204" pitchFamily="34" charset="0"/>
                <a:cs typeface="Open Sans" panose="020B0606030504020204" pitchFamily="34" charset="0"/>
              </a:rPr>
              <a:t> / </a:t>
            </a:r>
            <a:r>
              <a:rPr lang="pl-PL" sz="1600" dirty="0" err="1">
                <a:latin typeface="Lato" panose="020F0502020204030203" pitchFamily="34" charset="-18"/>
                <a:ea typeface="Open Sans" panose="020B0606030504020204" pitchFamily="34" charset="0"/>
                <a:cs typeface="Open Sans" panose="020B0606030504020204" pitchFamily="34" charset="0"/>
              </a:rPr>
              <a:t>factual</a:t>
            </a:r>
            <a:r>
              <a:rPr lang="pl-PL" sz="1600" dirty="0">
                <a:latin typeface="Lato" panose="020F0502020204030203" pitchFamily="34" charset="-18"/>
                <a:ea typeface="Open Sans" panose="020B0606030504020204" pitchFamily="34" charset="0"/>
                <a:cs typeface="Open Sans" panose="020B0606030504020204" pitchFamily="34" charset="0"/>
              </a:rPr>
              <a:t> </a:t>
            </a:r>
            <a:r>
              <a:rPr lang="pl-PL" sz="1600" dirty="0" err="1">
                <a:latin typeface="Lato" panose="020F0502020204030203" pitchFamily="34" charset="-18"/>
                <a:ea typeface="Open Sans" panose="020B0606030504020204" pitchFamily="34" charset="0"/>
                <a:cs typeface="Open Sans" panose="020B0606030504020204" pitchFamily="34" charset="0"/>
              </a:rPr>
              <a:t>substance</a:t>
            </a:r>
            <a:r>
              <a:rPr lang="pl-PL" sz="1600" dirty="0">
                <a:latin typeface="Lato" panose="020F0502020204030203" pitchFamily="34" charset="-18"/>
                <a:ea typeface="Open Sans" panose="020B0606030504020204" pitchFamily="34" charset="0"/>
                <a:cs typeface="Open Sans" panose="020B0606030504020204" pitchFamily="34" charset="0"/>
              </a:rPr>
              <a:t>) ponad zapisami umownymi uzgodnionymi formalnie pomiędzy podmiotami powiązanymi.</a:t>
            </a:r>
          </a:p>
          <a:p>
            <a:pPr algn="just">
              <a:lnSpc>
                <a:spcPct val="115000"/>
              </a:lnSpc>
              <a:spcBef>
                <a:spcPts val="125"/>
              </a:spcBef>
              <a:spcAft>
                <a:spcPts val="1000"/>
              </a:spcAft>
            </a:pPr>
            <a:r>
              <a:rPr lang="pl-PL" sz="1600" b="1" dirty="0">
                <a:latin typeface="Lato" panose="020F0502020204030203" pitchFamily="34" charset="-18"/>
                <a:ea typeface="Open Sans" panose="020B0606030504020204" pitchFamily="34" charset="0"/>
                <a:cs typeface="Open Sans" panose="020B0606030504020204" pitchFamily="34" charset="0"/>
              </a:rPr>
              <a:t>Sprawy duńskie z 2019 r., w których TSUE brak rzeczywistej działalności wywodzi, „uwzględniając szczególne cechy charakteryzujące daną działalność gospodarczą, z analizy całokształtu istotnych informacji dotyczących tego podmiotu, w szczególności, zarządzania spółką, jej bilansu księgowego, struktury kosztów i faktycznie poniesionych wydatków, zatrudnionych przez nią pracowników oraz pomieszczeń i wyposażenia, jakimi spółka ta dysponuje</a:t>
            </a:r>
            <a:r>
              <a:rPr lang="pl-PL" sz="1600" dirty="0">
                <a:latin typeface="Lato" panose="020F0502020204030203" pitchFamily="34" charset="-18"/>
                <a:ea typeface="Open Sans" panose="020B0606030504020204" pitchFamily="34" charset="0"/>
                <a:cs typeface="Open Sans" panose="020B0606030504020204" pitchFamily="34" charset="0"/>
              </a:rPr>
              <a:t>. Zaryzykować można postawienie tezy, iż powyższa lista stanowić mogłaby definicję substratu biznesowego adekwatną również i na gruncie cen transferowych.</a:t>
            </a:r>
          </a:p>
          <a:p>
            <a:pPr algn="just">
              <a:lnSpc>
                <a:spcPct val="115000"/>
              </a:lnSpc>
              <a:spcBef>
                <a:spcPts val="125"/>
              </a:spcBef>
              <a:spcAft>
                <a:spcPts val="1000"/>
              </a:spcAft>
            </a:pPr>
            <a:endParaRPr lang="pl-PL" sz="1600" dirty="0">
              <a:latin typeface="Lato" panose="020F0502020204030203" pitchFamily="34" charset="-18"/>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29724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D0D2723E-6ED5-A84A-ABFC-D199CB9F363A}"/>
              </a:ext>
            </a:extLst>
          </p:cNvPr>
          <p:cNvSpPr txBox="1"/>
          <p:nvPr/>
        </p:nvSpPr>
        <p:spPr>
          <a:xfrm>
            <a:off x="632791" y="406316"/>
            <a:ext cx="10001185" cy="369332"/>
          </a:xfrm>
          <a:prstGeom prst="rect">
            <a:avLst/>
          </a:prstGeom>
          <a:noFill/>
        </p:spPr>
        <p:txBody>
          <a:bodyPr wrap="square" rtlCol="0">
            <a:spAutoFit/>
          </a:bodyPr>
          <a:lstStyle/>
          <a:p>
            <a:r>
              <a:rPr lang="pl-PL" b="1" dirty="0">
                <a:latin typeface="Arial" panose="020B0604020202020204" pitchFamily="34" charset="0"/>
                <a:ea typeface="Times New Roman" panose="02020603050405020304" pitchFamily="18" charset="0"/>
              </a:rPr>
              <a:t>Kryterium rozbieżności ? </a:t>
            </a:r>
            <a:r>
              <a:rPr lang="pl-PL" sz="1800" b="1" dirty="0">
                <a:effectLst/>
                <a:latin typeface="Arial" panose="020B0604020202020204" pitchFamily="34" charset="0"/>
                <a:ea typeface="Times New Roman" panose="02020603050405020304" pitchFamily="18" charset="0"/>
              </a:rPr>
              <a:t> </a:t>
            </a:r>
            <a:endParaRPr lang="pl-PL" sz="3000" b="1" dirty="0">
              <a:latin typeface="Lato Black" panose="020F0A02020204030203" pitchFamily="34" charset="-18"/>
              <a:ea typeface="Open Sans Extrabold" panose="020B0606030504020204" pitchFamily="34" charset="0"/>
              <a:cs typeface="Open Sans Extrabold" panose="020B0606030504020204" pitchFamily="34" charset="0"/>
            </a:endParaRPr>
          </a:p>
        </p:txBody>
      </p:sp>
      <p:sp>
        <p:nvSpPr>
          <p:cNvPr id="5" name="Prostokąt 4">
            <a:hlinkClick r:id="rId3" highlightClick="1"/>
          </p:cNvPr>
          <p:cNvSpPr/>
          <p:nvPr/>
        </p:nvSpPr>
        <p:spPr>
          <a:xfrm>
            <a:off x="1183540" y="6219432"/>
            <a:ext cx="4144161" cy="491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aseline="0" dirty="0"/>
          </a:p>
        </p:txBody>
      </p:sp>
      <p:sp>
        <p:nvSpPr>
          <p:cNvPr id="6" name="pole tekstowe 5">
            <a:extLst>
              <a:ext uri="{FF2B5EF4-FFF2-40B4-BE49-F238E27FC236}">
                <a16:creationId xmlns:a16="http://schemas.microsoft.com/office/drawing/2014/main" id="{BB03AC50-9AB8-DB49-9F9E-428216564C5F}"/>
              </a:ext>
            </a:extLst>
          </p:cNvPr>
          <p:cNvSpPr txBox="1"/>
          <p:nvPr/>
        </p:nvSpPr>
        <p:spPr>
          <a:xfrm>
            <a:off x="632791" y="742774"/>
            <a:ext cx="10375669" cy="5751254"/>
          </a:xfrm>
          <a:prstGeom prst="rect">
            <a:avLst/>
          </a:prstGeom>
          <a:noFill/>
        </p:spPr>
        <p:txBody>
          <a:bodyPr wrap="square" rtlCol="0">
            <a:spAutoFit/>
          </a:bodyPr>
          <a:lstStyle/>
          <a:p>
            <a:pPr algn="just">
              <a:lnSpc>
                <a:spcPct val="115000"/>
              </a:lnSpc>
              <a:spcBef>
                <a:spcPts val="125"/>
              </a:spcBef>
              <a:spcAft>
                <a:spcPts val="1000"/>
              </a:spcAft>
            </a:pPr>
            <a:r>
              <a:rPr lang="pl-PL" sz="1500" dirty="0">
                <a:latin typeface="Lato" panose="020F0502020204030203" pitchFamily="34" charset="-18"/>
                <a:ea typeface="Open Sans" panose="020B0606030504020204" pitchFamily="34" charset="0"/>
                <a:cs typeface="Open Sans" panose="020B0606030504020204" pitchFamily="34" charset="0"/>
              </a:rPr>
              <a:t>Potwierdza to m.in. fragment (wciąż nieprawomocnego) wyroku Wojewódzkiego Sądu Administracyjnego (WSA) w Lublinie dotyczący ustalania statusu rzeczywistego właściciela, w którym skarżąca argumentowała następująco: </a:t>
            </a:r>
            <a:r>
              <a:rPr lang="pl-PL" sz="1500" i="1" dirty="0">
                <a:latin typeface="Lato" panose="020F0502020204030203" pitchFamily="34" charset="-18"/>
                <a:ea typeface="Open Sans" panose="020B0606030504020204" pitchFamily="34" charset="0"/>
                <a:cs typeface="Open Sans" panose="020B0606030504020204" pitchFamily="34" charset="0"/>
              </a:rPr>
              <a:t>„</a:t>
            </a:r>
            <a:r>
              <a:rPr lang="pl-PL" sz="1500" b="1" i="1" dirty="0">
                <a:latin typeface="Lato" panose="020F0502020204030203" pitchFamily="34" charset="-18"/>
                <a:ea typeface="Open Sans" panose="020B0606030504020204" pitchFamily="34" charset="0"/>
                <a:cs typeface="Open Sans" panose="020B0606030504020204" pitchFamily="34" charset="0"/>
              </a:rPr>
              <a:t>jeżeli analiza celów działalności podatnika i poziomu ich realizacji doprowadzi do wniosku, że zostały one osiągnięte, to oznacza, że substancja ekonomiczna posiadana przez tę spółkę była adekwatna do profilu prowadzonej działalności. W takiej sytuacji nie powinno być także kwestionowane prowadzenie rzeczywistej działalności. Spółka ma dostęp do w pełni wyposażonego biura, na jej rzecz świadczone są usługi recepcyjne, wykonuje swoje funkcje za pośrednictwem dyrektorów będących członkami zarządu, w celu prowadzenia swojej działalności korzysta z usług pracowników powiązanych podmiotów cypryjskich, ponosząc odpowiednio koszty z tego tytułu. Tym samym poziom substancji majątkowej posiadanej przez spółkę został dostosowany do pełnionych przez nią funkcji</a:t>
            </a:r>
            <a:r>
              <a:rPr lang="pl-PL" sz="1500" b="1" dirty="0">
                <a:latin typeface="Lato" panose="020F0502020204030203" pitchFamily="34" charset="-18"/>
                <a:ea typeface="Open Sans" panose="020B0606030504020204" pitchFamily="34" charset="0"/>
                <a:cs typeface="Open Sans" panose="020B0606030504020204" pitchFamily="34" charset="0"/>
              </a:rPr>
              <a:t>” - </a:t>
            </a:r>
            <a:r>
              <a:rPr lang="pl-PL" sz="1500" dirty="0">
                <a:latin typeface="Lato" panose="020F0502020204030203" pitchFamily="34" charset="-18"/>
                <a:ea typeface="Open Sans" panose="020B0606030504020204" pitchFamily="34" charset="0"/>
                <a:cs typeface="Open Sans" panose="020B0606030504020204" pitchFamily="34" charset="0"/>
              </a:rPr>
              <a:t>Wyrok WSA w Lublinie z 4 października 2024 r., sygn. akt I SA/Lu 87/24</a:t>
            </a:r>
          </a:p>
          <a:p>
            <a:pPr algn="just">
              <a:lnSpc>
                <a:spcPct val="115000"/>
              </a:lnSpc>
              <a:spcBef>
                <a:spcPts val="125"/>
              </a:spcBef>
              <a:spcAft>
                <a:spcPts val="1000"/>
              </a:spcAft>
            </a:pPr>
            <a:r>
              <a:rPr lang="fr-FR" sz="1500" dirty="0">
                <a:latin typeface="Lato" panose="020F0502020204030203" pitchFamily="34" charset="-18"/>
                <a:ea typeface="Open Sans" panose="020B0606030504020204" pitchFamily="34" charset="0"/>
                <a:cs typeface="Open Sans" panose="020B0606030504020204" pitchFamily="34" charset="0"/>
              </a:rPr>
              <a:t>Bank of Scotland v. Ministre de l’Economie, des Finances et del’Industrie, Conseild’Etat Case 283314 (29 Dec. 2006).</a:t>
            </a:r>
            <a:endParaRPr lang="pl-PL" sz="1500" dirty="0">
              <a:latin typeface="Lato" panose="020F0502020204030203" pitchFamily="34" charset="-18"/>
              <a:ea typeface="Open Sans" panose="020B0606030504020204" pitchFamily="34" charset="0"/>
              <a:cs typeface="Open Sans" panose="020B0606030504020204" pitchFamily="34" charset="0"/>
            </a:endParaRPr>
          </a:p>
          <a:p>
            <a:pPr algn="just">
              <a:lnSpc>
                <a:spcPct val="115000"/>
              </a:lnSpc>
              <a:spcBef>
                <a:spcPts val="125"/>
              </a:spcBef>
              <a:spcAft>
                <a:spcPts val="1000"/>
              </a:spcAft>
            </a:pPr>
            <a:r>
              <a:rPr lang="en-US" sz="1500" dirty="0">
                <a:latin typeface="Lato" panose="020F0502020204030203" pitchFamily="34" charset="-18"/>
                <a:ea typeface="Open Sans" panose="020B0606030504020204" pitchFamily="34" charset="0"/>
                <a:cs typeface="Open Sans" panose="020B0606030504020204" pitchFamily="34" charset="0"/>
              </a:rPr>
              <a:t>The Royal Bank of Scotland could, based on these premises, get a higher amount net than the parent company would be able to acquire. The amount to be distributed in the form of dividends by the subsidiary was predetermined. This made it possible to pay, for the usufruct right, an amount higher than the parent company would receive net, but lower than itself can receive, resulting in a mutual-gain outcome. </a:t>
            </a:r>
            <a:r>
              <a:rPr lang="en-US" sz="1500" b="1" dirty="0">
                <a:latin typeface="Lato" panose="020F0502020204030203" pitchFamily="34" charset="-18"/>
                <a:ea typeface="Open Sans" panose="020B0606030504020204" pitchFamily="34" charset="0"/>
                <a:cs typeface="Open Sans" panose="020B0606030504020204" pitchFamily="34" charset="0"/>
              </a:rPr>
              <a:t>The court by taking an overall approach to the facts available, stated that the parent company had indemnified the bank for any default by the subsidiary. Furthermore, there was a possibility to terminate the contract prematurely for the bank in case the subsidiary’s financial results were inadequate. So, the combination of predetermined rates to be distributed and guarantees, resulted in a low risk assumed by the bank</a:t>
            </a:r>
            <a:r>
              <a:rPr lang="en-US" sz="1500" dirty="0">
                <a:latin typeface="Lato" panose="020F0502020204030203" pitchFamily="34" charset="-18"/>
                <a:ea typeface="Open Sans" panose="020B0606030504020204" pitchFamily="34" charset="0"/>
                <a:cs typeface="Open Sans" panose="020B0606030504020204" pitchFamily="34" charset="0"/>
              </a:rPr>
              <a:t>. </a:t>
            </a:r>
            <a:r>
              <a:rPr lang="en-US" sz="1500" b="1" dirty="0">
                <a:latin typeface="Lato" panose="020F0502020204030203" pitchFamily="34" charset="-18"/>
                <a:ea typeface="Open Sans" panose="020B0606030504020204" pitchFamily="34" charset="0"/>
                <a:cs typeface="Open Sans" panose="020B0606030504020204" pitchFamily="34" charset="0"/>
              </a:rPr>
              <a:t>The sale of the usufruct was a disguised loan made by the Bank of Scotland to </a:t>
            </a:r>
            <a:r>
              <a:rPr lang="en-US" sz="1500" b="1" dirty="0" err="1">
                <a:latin typeface="Lato" panose="020F0502020204030203" pitchFamily="34" charset="-18"/>
                <a:ea typeface="Open Sans" panose="020B0606030504020204" pitchFamily="34" charset="0"/>
                <a:cs typeface="Open Sans" panose="020B0606030504020204" pitchFamily="34" charset="0"/>
              </a:rPr>
              <a:t>Merrel</a:t>
            </a:r>
            <a:r>
              <a:rPr lang="en-US" sz="1500" b="1" dirty="0">
                <a:latin typeface="Lato" panose="020F0502020204030203" pitchFamily="34" charset="-18"/>
                <a:ea typeface="Open Sans" panose="020B0606030504020204" pitchFamily="34" charset="0"/>
                <a:cs typeface="Open Sans" panose="020B0606030504020204" pitchFamily="34" charset="0"/>
              </a:rPr>
              <a:t> Dow Pharmaceutical Inc. and the French subsidiary was reimbursing the loan to the Bank of Scotland for its parent company through the payment of dividends</a:t>
            </a:r>
            <a:r>
              <a:rPr lang="pl-PL" sz="1500" dirty="0">
                <a:latin typeface="Lato" panose="020F0502020204030203" pitchFamily="34" charset="-18"/>
                <a:ea typeface="Open Sans" panose="020B0606030504020204" pitchFamily="34" charset="0"/>
                <a:cs typeface="Open Sans" panose="020B0606030504020204" pitchFamily="34" charset="0"/>
              </a:rPr>
              <a:t>.</a:t>
            </a:r>
            <a:endParaRPr lang="en-US" sz="1500" dirty="0">
              <a:latin typeface="Lato" panose="020F0502020204030203" pitchFamily="34" charset="-18"/>
              <a:ea typeface="Open Sans" panose="020B0606030504020204" pitchFamily="34" charset="0"/>
              <a:cs typeface="Open Sans" panose="020B0606030504020204" pitchFamily="34" charset="0"/>
            </a:endParaRPr>
          </a:p>
          <a:p>
            <a:pPr algn="just">
              <a:lnSpc>
                <a:spcPct val="115000"/>
              </a:lnSpc>
              <a:spcBef>
                <a:spcPts val="125"/>
              </a:spcBef>
              <a:spcAft>
                <a:spcPts val="1000"/>
              </a:spcAft>
            </a:pPr>
            <a:endParaRPr lang="pl-PL" sz="1200" dirty="0">
              <a:latin typeface="Lato" panose="020F0502020204030203" pitchFamily="34" charset="-18"/>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36405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7FA0BE81-5F58-2D92-F978-7E07DFAEF7C8}"/>
              </a:ext>
            </a:extLst>
          </p:cNvPr>
          <p:cNvSpPr txBox="1"/>
          <p:nvPr/>
        </p:nvSpPr>
        <p:spPr>
          <a:xfrm>
            <a:off x="1183541" y="2453128"/>
            <a:ext cx="7728811" cy="707886"/>
          </a:xfrm>
          <a:prstGeom prst="rect">
            <a:avLst/>
          </a:prstGeom>
          <a:noFill/>
        </p:spPr>
        <p:txBody>
          <a:bodyPr wrap="square" rtlCol="0">
            <a:spAutoFit/>
          </a:bodyPr>
          <a:lstStyle/>
          <a:p>
            <a:r>
              <a:rPr lang="pl-PL" sz="4000" b="1" dirty="0">
                <a:latin typeface="Lato Black" panose="020F0A02020204030203" pitchFamily="34" charset="-18"/>
                <a:ea typeface="Open Sans Extrabold" panose="020B0606030504020204" pitchFamily="34" charset="0"/>
                <a:cs typeface="Open Sans Extrabold" panose="020B0606030504020204" pitchFamily="34" charset="0"/>
              </a:rPr>
              <a:t>Dziękuję za uwagę</a:t>
            </a:r>
            <a:endParaRPr lang="pl-PL" sz="4000" dirty="0">
              <a:latin typeface="Lato" panose="020F0502020204030203" pitchFamily="34" charset="-18"/>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224392800"/>
      </p:ext>
    </p:extLst>
  </p:cSld>
  <p:clrMapOvr>
    <a:masterClrMapping/>
  </p:clrMapOvr>
</p:sld>
</file>

<file path=ppt/theme/theme1.xml><?xml version="1.0" encoding="utf-8"?>
<a:theme xmlns:a="http://schemas.openxmlformats.org/drawingml/2006/main" name="1_MFKAS_Godło_PL_Start">
  <a:themeElements>
    <a:clrScheme name="hyper link whit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0_MFKAS_Godło_PL_koniec">
  <a:themeElements>
    <a:clrScheme name="hyper link whit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1_MFKAS_Godło_PL_koniec">
  <a:themeElements>
    <a:clrScheme name="hyper link whit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MFKAS_Godło_PL_Start">
  <a:themeElements>
    <a:clrScheme name="Niestandardowy 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MFKAS_Godło_PL_Start">
  <a:themeElements>
    <a:clrScheme name="Niestandardowy 3">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MFKAS_Godło_PL_Start">
  <a:themeElements>
    <a:clrScheme name="Niestandardowy 4">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MFKAS_Godło_PL_Start">
  <a:themeElements>
    <a:clrScheme name="hyper link black">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MFKAS_Godło_PL_Srodek">
  <a:themeElements>
    <a:clrScheme name="Niestandardowy 5">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MFKAS_Godło_PL_koniec">
  <a:themeElements>
    <a:clrScheme name="hyper link black">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MFKAS_Godło_PL_koniec">
  <a:themeElements>
    <a:clrScheme name="hyper link whit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MFKAS_Godło_PL_koniec">
  <a:themeElements>
    <a:clrScheme name="hyper link whit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3940</TotalTime>
  <Words>1357</Words>
  <Application>Microsoft Office PowerPoint</Application>
  <PresentationFormat>Panoramiczny</PresentationFormat>
  <Paragraphs>41</Paragraphs>
  <Slides>8</Slides>
  <Notes>6</Notes>
  <HiddenSlides>0</HiddenSlides>
  <MMClips>0</MMClips>
  <ScaleCrop>false</ScaleCrop>
  <HeadingPairs>
    <vt:vector size="6" baseType="variant">
      <vt:variant>
        <vt:lpstr>Używane czcionki</vt:lpstr>
      </vt:variant>
      <vt:variant>
        <vt:i4>5</vt:i4>
      </vt:variant>
      <vt:variant>
        <vt:lpstr>Motyw</vt:lpstr>
      </vt:variant>
      <vt:variant>
        <vt:i4>11</vt:i4>
      </vt:variant>
      <vt:variant>
        <vt:lpstr>Tytuły slajdów</vt:lpstr>
      </vt:variant>
      <vt:variant>
        <vt:i4>8</vt:i4>
      </vt:variant>
    </vt:vector>
  </HeadingPairs>
  <TitlesOfParts>
    <vt:vector size="24" baseType="lpstr">
      <vt:lpstr>Arial</vt:lpstr>
      <vt:lpstr>Calibri</vt:lpstr>
      <vt:lpstr>Lato</vt:lpstr>
      <vt:lpstr>Lato Black</vt:lpstr>
      <vt:lpstr>Montserrat</vt:lpstr>
      <vt:lpstr>1_MFKAS_Godło_PL_Start</vt:lpstr>
      <vt:lpstr>2_MFKAS_Godło_PL_Start</vt:lpstr>
      <vt:lpstr>3_MFKAS_Godło_PL_Start</vt:lpstr>
      <vt:lpstr>4_MFKAS_Godło_PL_Start</vt:lpstr>
      <vt:lpstr>5_MFKAS_Godło_PL_Start</vt:lpstr>
      <vt:lpstr>6_MFKAS_Godło_PL_Srodek</vt:lpstr>
      <vt:lpstr>7_MFKAS_Godło_PL_koniec</vt:lpstr>
      <vt:lpstr>8_MFKAS_Godło_PL_koniec</vt:lpstr>
      <vt:lpstr>9_MFKAS_Godło_PL_koniec</vt:lpstr>
      <vt:lpstr>10_MFKAS_Godło_PL_koniec</vt:lpstr>
      <vt:lpstr>11_MFKAS_Godło_PL_koniec</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Ministerstwo Finansów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JJ</dc:creator>
  <cp:lastModifiedBy>Jankowski Jakub</cp:lastModifiedBy>
  <cp:revision>94</cp:revision>
  <dcterms:created xsi:type="dcterms:W3CDTF">2022-12-12T12:52:00Z</dcterms:created>
  <dcterms:modified xsi:type="dcterms:W3CDTF">2025-11-20T09:46:41Z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FCATEGORY">
    <vt:lpwstr>InformacjePubliczneInformacjeSektoraPublicznego</vt:lpwstr>
  </property>
  <property fmtid="{D5CDD505-2E9C-101B-9397-08002B2CF9AE}" pid="3" name="MFClassifiedBy">
    <vt:lpwstr>UxC4dwLulzfINJ8nQH+xvX5LNGipWa4BRSZhPgxsCvnrXlWiiUskJFf1AWiRRQepMa1FSHUJev73RZglglDntQ==</vt:lpwstr>
  </property>
  <property fmtid="{D5CDD505-2E9C-101B-9397-08002B2CF9AE}" pid="4" name="MFClassificationDate">
    <vt:lpwstr>2022-12-12T14:34:47.5865267+01:00</vt:lpwstr>
  </property>
  <property fmtid="{D5CDD505-2E9C-101B-9397-08002B2CF9AE}" pid="5" name="MFClassifiedBySID">
    <vt:lpwstr>UxC4dwLulzfINJ8nQH+xvX5LNGipWa4BRSZhPgxsCvm42mrIC/DSDv0ggS+FjUN/2v1BBotkLlY5aAiEhoi6uWOQjDXbca9l4pMk7hYqkEZ/txrvi5r1yDiZ7bsao6g1</vt:lpwstr>
  </property>
  <property fmtid="{D5CDD505-2E9C-101B-9397-08002B2CF9AE}" pid="6" name="MFGRNItemId">
    <vt:lpwstr>GRN-32067ed9-09ec-4d18-bc9c-9895c26ea8ce</vt:lpwstr>
  </property>
  <property fmtid="{D5CDD505-2E9C-101B-9397-08002B2CF9AE}" pid="7" name="MFHash">
    <vt:lpwstr>Js0ukU2zotyeOSgAPpb821wedgEVy2+3Am1lHVyJZ7E=</vt:lpwstr>
  </property>
  <property fmtid="{D5CDD505-2E9C-101B-9397-08002B2CF9AE}" pid="8" name="MFVisualMarkingsSettings">
    <vt:lpwstr>HeaderAlignment=1;FooterAlignment=1</vt:lpwstr>
  </property>
  <property fmtid="{D5CDD505-2E9C-101B-9397-08002B2CF9AE}" pid="9" name="DLPManualFileClassification">
    <vt:lpwstr>{2755b7d9-e53d-4779-a40c-03797dcf43b3}</vt:lpwstr>
  </property>
  <property fmtid="{D5CDD505-2E9C-101B-9397-08002B2CF9AE}" pid="10" name="MFRefresh">
    <vt:lpwstr>False</vt:lpwstr>
  </property>
</Properties>
</file>